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6"/>
  </p:notesMasterIdLst>
  <p:sldIdLst>
    <p:sldId id="256" r:id="rId2"/>
    <p:sldId id="296" r:id="rId3"/>
    <p:sldId id="260" r:id="rId4"/>
    <p:sldId id="261" r:id="rId5"/>
    <p:sldId id="262" r:id="rId6"/>
    <p:sldId id="297" r:id="rId7"/>
    <p:sldId id="298" r:id="rId8"/>
    <p:sldId id="263" r:id="rId9"/>
    <p:sldId id="264" r:id="rId10"/>
    <p:sldId id="299" r:id="rId11"/>
    <p:sldId id="300" r:id="rId12"/>
    <p:sldId id="265" r:id="rId13"/>
    <p:sldId id="274" r:id="rId14"/>
    <p:sldId id="275" r:id="rId15"/>
  </p:sldIdLst>
  <p:sldSz cx="9144000" cy="5143500" type="screen16x9"/>
  <p:notesSz cx="6858000" cy="9144000"/>
  <p:embeddedFontLst>
    <p:embeddedFont>
      <p:font typeface="DM Sans" pitchFamily="2" charset="77"/>
      <p:regular r:id="rId17"/>
      <p:bold r:id="rId18"/>
      <p:italic r:id="rId19"/>
      <p:boldItalic r:id="rId20"/>
    </p:embeddedFont>
    <p:embeddedFont>
      <p:font typeface="Figtree" pitchFamily="2" charset="0"/>
      <p:regular r:id="rId21"/>
      <p:bold r:id="rId22"/>
      <p:italic r:id="rId23"/>
      <p:boldItalic r:id="rId24"/>
    </p:embeddedFont>
    <p:embeddedFont>
      <p:font typeface="Nunito Light" panose="020F0302020204030204" pitchFamily="34" charset="0"/>
      <p:regular r:id="rId25"/>
      <p:italic r:id="rId26"/>
    </p:embeddedFont>
    <p:embeddedFont>
      <p:font typeface="Raleway" pitchFamily="2" charset="77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657EEF-AA24-4280-AEDD-9AD364F8C794}">
  <a:tblStyle styleId="{18657EEF-AA24-4280-AEDD-9AD364F8C7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DC3E93-B2C5-41EF-808B-7305D11D821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00"/>
    <p:restoredTop sz="94720"/>
  </p:normalViewPr>
  <p:slideViewPr>
    <p:cSldViewPr snapToGrid="0">
      <p:cViewPr varScale="1">
        <p:scale>
          <a:sx n="132" d="100"/>
          <a:sy n="132" d="100"/>
        </p:scale>
        <p:origin x="184" y="2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1ce5643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f1ce5643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12f97afb56_1_1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12f97afb56_1_1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2f97afb56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12f97afb56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12f97afb56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12f97afb56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12f97afb56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12f97afb56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971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12f97afb56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12f97afb56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529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12f97afb56_1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12f97afb56_1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23675" y="1397175"/>
            <a:ext cx="6496800" cy="17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30813" y="3336825"/>
            <a:ext cx="56823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085272" y="-657800"/>
            <a:ext cx="1527377" cy="155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14"/>
          <p:cNvGrpSpPr/>
          <p:nvPr/>
        </p:nvGrpSpPr>
        <p:grpSpPr>
          <a:xfrm>
            <a:off x="-1201164" y="-1024991"/>
            <a:ext cx="11292838" cy="6061190"/>
            <a:chOff x="-1201164" y="-1024991"/>
            <a:chExt cx="11292838" cy="6061190"/>
          </a:xfrm>
        </p:grpSpPr>
        <p:pic>
          <p:nvPicPr>
            <p:cNvPr id="104" name="Google Shape;104;p14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-1201164" y="1831153"/>
              <a:ext cx="1561575" cy="155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4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flipH="1">
              <a:off x="8564297" y="3486175"/>
              <a:ext cx="1527377" cy="155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4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-5400000">
              <a:off x="2215487" y="-1326952"/>
              <a:ext cx="1470026" cy="2073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1458150" y="2933438"/>
            <a:ext cx="62277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1458150" y="1565063"/>
            <a:ext cx="6227700" cy="13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 flipH="1"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18"/>
          <p:cNvGrpSpPr/>
          <p:nvPr/>
        </p:nvGrpSpPr>
        <p:grpSpPr>
          <a:xfrm>
            <a:off x="-750038" y="-409700"/>
            <a:ext cx="10706462" cy="6568225"/>
            <a:chOff x="-750038" y="-409700"/>
            <a:chExt cx="10706462" cy="6568225"/>
          </a:xfrm>
        </p:grpSpPr>
        <p:pic>
          <p:nvPicPr>
            <p:cNvPr id="133" name="Google Shape;133;p18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4396911" y="4608500"/>
              <a:ext cx="1561575" cy="155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8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flipH="1">
              <a:off x="8429047" y="-409700"/>
              <a:ext cx="1527377" cy="155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8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10800000">
              <a:off x="-750038" y="1400785"/>
              <a:ext cx="1470026" cy="2073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714975" y="1963325"/>
            <a:ext cx="2337900" cy="50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ubTitle" idx="2"/>
          </p:nvPr>
        </p:nvSpPr>
        <p:spPr>
          <a:xfrm>
            <a:off x="714975" y="2393100"/>
            <a:ext cx="2337900" cy="19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3"/>
          </p:nvPr>
        </p:nvSpPr>
        <p:spPr>
          <a:xfrm>
            <a:off x="3392050" y="2393100"/>
            <a:ext cx="2337900" cy="19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4"/>
          </p:nvPr>
        </p:nvSpPr>
        <p:spPr>
          <a:xfrm>
            <a:off x="6080100" y="2393100"/>
            <a:ext cx="2343900" cy="19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5"/>
          </p:nvPr>
        </p:nvSpPr>
        <p:spPr>
          <a:xfrm>
            <a:off x="3403216" y="1963325"/>
            <a:ext cx="2337900" cy="50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6"/>
          </p:nvPr>
        </p:nvSpPr>
        <p:spPr>
          <a:xfrm>
            <a:off x="6080100" y="1963325"/>
            <a:ext cx="2343900" cy="50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20"/>
          <p:cNvGrpSpPr/>
          <p:nvPr/>
        </p:nvGrpSpPr>
        <p:grpSpPr>
          <a:xfrm>
            <a:off x="-740599" y="-358166"/>
            <a:ext cx="10980010" cy="6516690"/>
            <a:chOff x="-740599" y="-358166"/>
            <a:chExt cx="10980010" cy="6516690"/>
          </a:xfrm>
        </p:grpSpPr>
        <p:pic>
          <p:nvPicPr>
            <p:cNvPr id="159" name="Google Shape;159;p20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8677836" y="2743825"/>
              <a:ext cx="1561575" cy="155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0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flipH="1">
              <a:off x="1786372" y="4608500"/>
              <a:ext cx="1527377" cy="155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0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-5400000">
              <a:off x="-438638" y="-660127"/>
              <a:ext cx="1470026" cy="2073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1"/>
          </p:nvPr>
        </p:nvSpPr>
        <p:spPr>
          <a:xfrm>
            <a:off x="1163725" y="1354775"/>
            <a:ext cx="2967000" cy="40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ubTitle" idx="2"/>
          </p:nvPr>
        </p:nvSpPr>
        <p:spPr>
          <a:xfrm>
            <a:off x="1163726" y="1667103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ubTitle" idx="3"/>
          </p:nvPr>
        </p:nvSpPr>
        <p:spPr>
          <a:xfrm>
            <a:off x="5013252" y="1667103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ubTitle" idx="4"/>
          </p:nvPr>
        </p:nvSpPr>
        <p:spPr>
          <a:xfrm>
            <a:off x="1163726" y="3339228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ubTitle" idx="5"/>
          </p:nvPr>
        </p:nvSpPr>
        <p:spPr>
          <a:xfrm>
            <a:off x="5013252" y="3339228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subTitle" idx="6"/>
          </p:nvPr>
        </p:nvSpPr>
        <p:spPr>
          <a:xfrm>
            <a:off x="1163725" y="3026900"/>
            <a:ext cx="2967000" cy="40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subTitle" idx="7"/>
          </p:nvPr>
        </p:nvSpPr>
        <p:spPr>
          <a:xfrm>
            <a:off x="5013250" y="1354775"/>
            <a:ext cx="2967000" cy="40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subTitle" idx="8"/>
          </p:nvPr>
        </p:nvSpPr>
        <p:spPr>
          <a:xfrm>
            <a:off x="5013250" y="3026900"/>
            <a:ext cx="2967000" cy="40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1"/>
          <p:cNvGrpSpPr/>
          <p:nvPr/>
        </p:nvGrpSpPr>
        <p:grpSpPr>
          <a:xfrm>
            <a:off x="-1201164" y="-1082475"/>
            <a:ext cx="8943288" cy="7160998"/>
            <a:chOff x="-1201164" y="-1082475"/>
            <a:chExt cx="8943288" cy="7160998"/>
          </a:xfrm>
        </p:grpSpPr>
        <p:pic>
          <p:nvPicPr>
            <p:cNvPr id="174" name="Google Shape;174;p21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-1201164" y="445025"/>
              <a:ext cx="1561575" cy="155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1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flipH="1">
              <a:off x="6214747" y="-1082475"/>
              <a:ext cx="1527377" cy="155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1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-5400000">
              <a:off x="3566812" y="4306535"/>
              <a:ext cx="1470026" cy="2073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ubTitle" idx="1"/>
          </p:nvPr>
        </p:nvSpPr>
        <p:spPr>
          <a:xfrm>
            <a:off x="719876" y="1735313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subTitle" idx="2"/>
          </p:nvPr>
        </p:nvSpPr>
        <p:spPr>
          <a:xfrm>
            <a:off x="3342150" y="1735313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ubTitle" idx="3"/>
          </p:nvPr>
        </p:nvSpPr>
        <p:spPr>
          <a:xfrm>
            <a:off x="5964424" y="1735313"/>
            <a:ext cx="2459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subTitle" idx="4"/>
          </p:nvPr>
        </p:nvSpPr>
        <p:spPr>
          <a:xfrm>
            <a:off x="719876" y="3299845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subTitle" idx="5"/>
          </p:nvPr>
        </p:nvSpPr>
        <p:spPr>
          <a:xfrm>
            <a:off x="3342150" y="3299845"/>
            <a:ext cx="24591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subTitle" idx="6"/>
          </p:nvPr>
        </p:nvSpPr>
        <p:spPr>
          <a:xfrm>
            <a:off x="5964424" y="3299845"/>
            <a:ext cx="2459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subTitle" idx="7"/>
          </p:nvPr>
        </p:nvSpPr>
        <p:spPr>
          <a:xfrm>
            <a:off x="719875" y="1374305"/>
            <a:ext cx="2459100" cy="42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subTitle" idx="8"/>
          </p:nvPr>
        </p:nvSpPr>
        <p:spPr>
          <a:xfrm>
            <a:off x="3342150" y="1374305"/>
            <a:ext cx="2459100" cy="42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subTitle" idx="9"/>
          </p:nvPr>
        </p:nvSpPr>
        <p:spPr>
          <a:xfrm>
            <a:off x="5964424" y="1374305"/>
            <a:ext cx="2459700" cy="42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subTitle" idx="13"/>
          </p:nvPr>
        </p:nvSpPr>
        <p:spPr>
          <a:xfrm>
            <a:off x="719875" y="2934275"/>
            <a:ext cx="2459100" cy="42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subTitle" idx="14"/>
          </p:nvPr>
        </p:nvSpPr>
        <p:spPr>
          <a:xfrm>
            <a:off x="3342300" y="2934275"/>
            <a:ext cx="2459100" cy="42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subTitle" idx="15"/>
          </p:nvPr>
        </p:nvSpPr>
        <p:spPr>
          <a:xfrm>
            <a:off x="5964724" y="2934275"/>
            <a:ext cx="2459100" cy="42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 flipH="1"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22"/>
          <p:cNvGrpSpPr/>
          <p:nvPr/>
        </p:nvGrpSpPr>
        <p:grpSpPr>
          <a:xfrm>
            <a:off x="-1062224" y="1415409"/>
            <a:ext cx="11092485" cy="4414315"/>
            <a:chOff x="-1062224" y="1415409"/>
            <a:chExt cx="11092485" cy="4414315"/>
          </a:xfrm>
        </p:grpSpPr>
        <p:pic>
          <p:nvPicPr>
            <p:cNvPr id="193" name="Google Shape;193;p22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8468686" y="2610775"/>
              <a:ext cx="1561575" cy="155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2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flipH="1">
              <a:off x="1564847" y="4279700"/>
              <a:ext cx="1527377" cy="155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22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-5400000">
              <a:off x="-760263" y="1113448"/>
              <a:ext cx="1470026" cy="2073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6" name="Google Shape;196;p22"/>
          <p:cNvSpPr txBox="1">
            <a:spLocks noGrp="1"/>
          </p:cNvSpPr>
          <p:nvPr>
            <p:ph type="title" hasCustomPrompt="1"/>
          </p:nvPr>
        </p:nvSpPr>
        <p:spPr>
          <a:xfrm>
            <a:off x="1564850" y="537500"/>
            <a:ext cx="60144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7" name="Google Shape;197;p22"/>
          <p:cNvSpPr txBox="1">
            <a:spLocks noGrp="1"/>
          </p:cNvSpPr>
          <p:nvPr>
            <p:ph type="subTitle" idx="1"/>
          </p:nvPr>
        </p:nvSpPr>
        <p:spPr>
          <a:xfrm>
            <a:off x="1564850" y="1415400"/>
            <a:ext cx="6014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title" idx="2" hasCustomPrompt="1"/>
          </p:nvPr>
        </p:nvSpPr>
        <p:spPr>
          <a:xfrm>
            <a:off x="1564850" y="1910199"/>
            <a:ext cx="60144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9" name="Google Shape;199;p22"/>
          <p:cNvSpPr txBox="1">
            <a:spLocks noGrp="1"/>
          </p:cNvSpPr>
          <p:nvPr>
            <p:ph type="subTitle" idx="3"/>
          </p:nvPr>
        </p:nvSpPr>
        <p:spPr>
          <a:xfrm>
            <a:off x="1564850" y="2788099"/>
            <a:ext cx="6014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title" idx="4" hasCustomPrompt="1"/>
          </p:nvPr>
        </p:nvSpPr>
        <p:spPr>
          <a:xfrm>
            <a:off x="1564850" y="3282898"/>
            <a:ext cx="60144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1" name="Google Shape;201;p22"/>
          <p:cNvSpPr txBox="1">
            <a:spLocks noGrp="1"/>
          </p:cNvSpPr>
          <p:nvPr>
            <p:ph type="subTitle" idx="5"/>
          </p:nvPr>
        </p:nvSpPr>
        <p:spPr>
          <a:xfrm>
            <a:off x="1564850" y="4160799"/>
            <a:ext cx="6014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>
            <a:spLocks noGrp="1"/>
          </p:cNvSpPr>
          <p:nvPr>
            <p:ph type="ctrTitle"/>
          </p:nvPr>
        </p:nvSpPr>
        <p:spPr>
          <a:xfrm>
            <a:off x="2382250" y="763050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5" name="Google Shape;205;p23"/>
          <p:cNvSpPr txBox="1">
            <a:spLocks noGrp="1"/>
          </p:cNvSpPr>
          <p:nvPr>
            <p:ph type="subTitle" idx="1"/>
          </p:nvPr>
        </p:nvSpPr>
        <p:spPr>
          <a:xfrm>
            <a:off x="2382350" y="1700400"/>
            <a:ext cx="4379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6" name="Google Shape;206;p23"/>
          <p:cNvSpPr txBox="1"/>
          <p:nvPr/>
        </p:nvSpPr>
        <p:spPr>
          <a:xfrm>
            <a:off x="2382325" y="35634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and includes icons by </a:t>
            </a:r>
            <a:r>
              <a:rPr lang="en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24"/>
          <p:cNvGrpSpPr/>
          <p:nvPr/>
        </p:nvGrpSpPr>
        <p:grpSpPr>
          <a:xfrm>
            <a:off x="-1056477" y="-729050"/>
            <a:ext cx="10950515" cy="5438876"/>
            <a:chOff x="-1056477" y="-729050"/>
            <a:chExt cx="10950515" cy="5438876"/>
          </a:xfrm>
        </p:grpSpPr>
        <p:pic>
          <p:nvPicPr>
            <p:cNvPr id="210" name="Google Shape;210;p24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10800000" flipH="1">
              <a:off x="-1056477" y="3159800"/>
              <a:ext cx="1561575" cy="155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4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-5400000">
              <a:off x="1967097" y="-740373"/>
              <a:ext cx="1527377" cy="155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24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10800000" flipH="1">
              <a:off x="8424012" y="-226071"/>
              <a:ext cx="1470026" cy="20739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25"/>
          <p:cNvGrpSpPr/>
          <p:nvPr/>
        </p:nvGrpSpPr>
        <p:grpSpPr>
          <a:xfrm>
            <a:off x="-807378" y="-985550"/>
            <a:ext cx="9916042" cy="7001853"/>
            <a:chOff x="-807378" y="-985550"/>
            <a:chExt cx="9916042" cy="7001853"/>
          </a:xfrm>
        </p:grpSpPr>
        <p:pic>
          <p:nvPicPr>
            <p:cNvPr id="216" name="Google Shape;216;p25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10800000" flipH="1">
              <a:off x="5224323" y="-985550"/>
              <a:ext cx="1561575" cy="155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5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10800000">
              <a:off x="-807378" y="177089"/>
              <a:ext cx="1527377" cy="155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25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10800000" flipH="1">
              <a:off x="7638637" y="3942353"/>
              <a:ext cx="1470026" cy="20739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Google Shape;31;p5"/>
          <p:cNvGrpSpPr/>
          <p:nvPr/>
        </p:nvGrpSpPr>
        <p:grpSpPr>
          <a:xfrm>
            <a:off x="-812278" y="1552022"/>
            <a:ext cx="11315128" cy="4606503"/>
            <a:chOff x="-812278" y="1552022"/>
            <a:chExt cx="11315128" cy="4606503"/>
          </a:xfrm>
        </p:grpSpPr>
        <p:pic>
          <p:nvPicPr>
            <p:cNvPr id="32" name="Google Shape;32;p5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6016511" y="4608500"/>
              <a:ext cx="1561575" cy="155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5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flipH="1">
              <a:off x="-812278" y="1917950"/>
              <a:ext cx="1527377" cy="155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5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-5400000">
              <a:off x="8730862" y="1250060"/>
              <a:ext cx="1470026" cy="2073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290775" y="1970725"/>
            <a:ext cx="29076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4945650" y="1970725"/>
            <a:ext cx="29076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1290775" y="2391000"/>
            <a:ext cx="2907600" cy="18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4945650" y="2391000"/>
            <a:ext cx="2907600" cy="18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7"/>
          <p:cNvGrpSpPr/>
          <p:nvPr/>
        </p:nvGrpSpPr>
        <p:grpSpPr>
          <a:xfrm>
            <a:off x="307348" y="-1015025"/>
            <a:ext cx="9082202" cy="7208525"/>
            <a:chOff x="307348" y="-1015025"/>
            <a:chExt cx="9082202" cy="7208525"/>
          </a:xfrm>
        </p:grpSpPr>
        <p:pic>
          <p:nvPicPr>
            <p:cNvPr id="50" name="Google Shape;50;p7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307348" y="4643475"/>
              <a:ext cx="1561575" cy="155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7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flipH="1">
              <a:off x="3808309" y="-1015025"/>
              <a:ext cx="1527377" cy="155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7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5400000">
              <a:off x="7617562" y="3993960"/>
              <a:ext cx="1470026" cy="2073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720000" y="628438"/>
            <a:ext cx="445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720000" y="1360563"/>
            <a:ext cx="4458900" cy="31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pic" idx="2"/>
          </p:nvPr>
        </p:nvSpPr>
        <p:spPr>
          <a:xfrm>
            <a:off x="5394400" y="1054500"/>
            <a:ext cx="3034500" cy="30345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8"/>
          <p:cNvGrpSpPr/>
          <p:nvPr/>
        </p:nvGrpSpPr>
        <p:grpSpPr>
          <a:xfrm>
            <a:off x="5342701" y="535000"/>
            <a:ext cx="4380585" cy="5273160"/>
            <a:chOff x="5342701" y="535000"/>
            <a:chExt cx="4380585" cy="5273160"/>
          </a:xfrm>
        </p:grpSpPr>
        <p:pic>
          <p:nvPicPr>
            <p:cNvPr id="59" name="Google Shape;59;p8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8161711" y="535000"/>
              <a:ext cx="1561575" cy="155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8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5400000">
              <a:off x="5644662" y="4036173"/>
              <a:ext cx="1470026" cy="2073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9"/>
          <p:cNvGrpSpPr/>
          <p:nvPr/>
        </p:nvGrpSpPr>
        <p:grpSpPr>
          <a:xfrm>
            <a:off x="-1035778" y="-609600"/>
            <a:ext cx="11538628" cy="5673853"/>
            <a:chOff x="-1035778" y="-609600"/>
            <a:chExt cx="11538628" cy="5673853"/>
          </a:xfrm>
        </p:grpSpPr>
        <p:pic>
          <p:nvPicPr>
            <p:cNvPr id="65" name="Google Shape;65;p9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10800000" flipH="1">
              <a:off x="7648111" y="-609600"/>
              <a:ext cx="1561575" cy="155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9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10800000">
              <a:off x="-1035778" y="1748251"/>
              <a:ext cx="1527377" cy="155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9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-5400000" flipH="1">
              <a:off x="8730862" y="3292266"/>
              <a:ext cx="1470026" cy="2073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11"/>
          <p:cNvGrpSpPr/>
          <p:nvPr/>
        </p:nvGrpSpPr>
        <p:grpSpPr>
          <a:xfrm>
            <a:off x="-899353" y="-810825"/>
            <a:ext cx="10639092" cy="5872078"/>
            <a:chOff x="-899353" y="-810825"/>
            <a:chExt cx="10639092" cy="5872078"/>
          </a:xfrm>
        </p:grpSpPr>
        <p:pic>
          <p:nvPicPr>
            <p:cNvPr id="76" name="Google Shape;76;p11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10800000" flipH="1">
              <a:off x="6065086" y="-810825"/>
              <a:ext cx="1561575" cy="155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1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10800000">
              <a:off x="-899353" y="895826"/>
              <a:ext cx="1527377" cy="155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1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10800000" flipH="1">
              <a:off x="8269712" y="2987303"/>
              <a:ext cx="1470026" cy="2073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" name="Google Shape;7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66338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1"/>
          </p:nvPr>
        </p:nvSpPr>
        <p:spPr>
          <a:xfrm>
            <a:off x="1284000" y="3063763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 flipH="1"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13"/>
          <p:cNvGrpSpPr/>
          <p:nvPr/>
        </p:nvGrpSpPr>
        <p:grpSpPr>
          <a:xfrm>
            <a:off x="-812278" y="195560"/>
            <a:ext cx="10582417" cy="5750078"/>
            <a:chOff x="-812278" y="195560"/>
            <a:chExt cx="10582417" cy="5750078"/>
          </a:xfrm>
        </p:grpSpPr>
        <p:pic>
          <p:nvPicPr>
            <p:cNvPr id="85" name="Google Shape;85;p13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5224323" y="4395613"/>
              <a:ext cx="1561575" cy="155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3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flipH="1">
              <a:off x="-812278" y="1556950"/>
              <a:ext cx="1527377" cy="1550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8300112" y="195560"/>
              <a:ext cx="1470026" cy="2073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375" y="146565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375" y="2899050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46565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2899050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25" y="146565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25" y="2899050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719975" y="196788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8"/>
          </p:nvPr>
        </p:nvSpPr>
        <p:spPr>
          <a:xfrm>
            <a:off x="3419250" y="196788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9"/>
          </p:nvPr>
        </p:nvSpPr>
        <p:spPr>
          <a:xfrm>
            <a:off x="6118525" y="196788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3"/>
          </p:nvPr>
        </p:nvSpPr>
        <p:spPr>
          <a:xfrm>
            <a:off x="719975" y="340135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4"/>
          </p:nvPr>
        </p:nvSpPr>
        <p:spPr>
          <a:xfrm>
            <a:off x="3419250" y="340135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5"/>
          </p:nvPr>
        </p:nvSpPr>
        <p:spPr>
          <a:xfrm>
            <a:off x="6118525" y="340135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2" r:id="rId11"/>
    <p:sldLayoutId id="214748366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zig+documenta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ocker.com/company/newsroom/media-resources/" TargetMode="External"/><Relationship Id="rId3" Type="http://schemas.openxmlformats.org/officeDocument/2006/relationships/hyperlink" Target="http://ziglang.org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ziglang/logo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largest_companies_in_the_United_States_by_revenu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omegranate.com/products/vincent-van-gogh-the-starry-night-1000-piece-jigsaw-puzzl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python+internet+request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>
            <a:spLocks noGrp="1"/>
          </p:cNvSpPr>
          <p:nvPr>
            <p:ph type="ctrTitle"/>
          </p:nvPr>
        </p:nvSpPr>
        <p:spPr>
          <a:xfrm>
            <a:off x="1323675" y="1397175"/>
            <a:ext cx="6496800" cy="17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Solving Complex Problems</a:t>
            </a:r>
            <a:endParaRPr dirty="0"/>
          </a:p>
        </p:txBody>
      </p:sp>
      <p:sp>
        <p:nvSpPr>
          <p:cNvPr id="230" name="Google Shape;230;p29"/>
          <p:cNvSpPr txBox="1">
            <a:spLocks noGrp="1"/>
          </p:cNvSpPr>
          <p:nvPr>
            <p:ph type="subTitle" idx="1"/>
          </p:nvPr>
        </p:nvSpPr>
        <p:spPr>
          <a:xfrm>
            <a:off x="5939624" y="3747036"/>
            <a:ext cx="2395840" cy="8614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Malakai Spann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April 2025</a:t>
            </a:r>
            <a:endParaRPr dirty="0"/>
          </a:p>
        </p:txBody>
      </p:sp>
      <p:pic>
        <p:nvPicPr>
          <p:cNvPr id="231" name="Google Shape;231;p2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5400000">
            <a:off x="715812" y="3849285"/>
            <a:ext cx="1470026" cy="207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109598" y="535000"/>
            <a:ext cx="1561575" cy="15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Flow (cont.)</a:t>
            </a:r>
            <a:endParaRPr dirty="0"/>
          </a:p>
        </p:txBody>
      </p:sp>
      <p:sp>
        <p:nvSpPr>
          <p:cNvPr id="346" name="Google Shape;346;p37"/>
          <p:cNvSpPr txBox="1">
            <a:spLocks noGrp="1"/>
          </p:cNvSpPr>
          <p:nvPr>
            <p:ph type="subTitle" idx="1"/>
          </p:nvPr>
        </p:nvSpPr>
        <p:spPr>
          <a:xfrm>
            <a:off x="525103" y="1596905"/>
            <a:ext cx="2337900" cy="485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Know…</a:t>
            </a:r>
            <a:endParaRPr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ubTitle" idx="2"/>
          </p:nvPr>
        </p:nvSpPr>
        <p:spPr>
          <a:xfrm>
            <a:off x="530128" y="2067096"/>
            <a:ext cx="2348926" cy="9940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“I can make HTTP requests to get information from the internet.”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342" name="Google Shape;342;p37"/>
          <p:cNvSpPr txBox="1">
            <a:spLocks noGrp="1"/>
          </p:cNvSpPr>
          <p:nvPr>
            <p:ph type="subTitle" idx="3"/>
          </p:nvPr>
        </p:nvSpPr>
        <p:spPr>
          <a:xfrm>
            <a:off x="3387025" y="2067096"/>
            <a:ext cx="2348926" cy="1790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“If &lt;language x&gt; has a standard HTTP ‘library’ .”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“Where documentation for &lt;language x’s&gt; is .”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343" name="Google Shape;343;p37"/>
          <p:cNvSpPr txBox="1">
            <a:spLocks noGrp="1"/>
          </p:cNvSpPr>
          <p:nvPr>
            <p:ph type="subTitle" idx="4"/>
          </p:nvPr>
        </p:nvSpPr>
        <p:spPr>
          <a:xfrm>
            <a:off x="6243922" y="2067095"/>
            <a:ext cx="2348926" cy="1290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“In &lt;language y&gt;,  the standard library is documented on the language’s web page”.</a:t>
            </a:r>
            <a:endParaRPr lang="en-US" dirty="0"/>
          </a:p>
        </p:txBody>
      </p:sp>
      <p:sp>
        <p:nvSpPr>
          <p:cNvPr id="344" name="Google Shape;344;p37"/>
          <p:cNvSpPr txBox="1">
            <a:spLocks noGrp="1"/>
          </p:cNvSpPr>
          <p:nvPr>
            <p:ph type="subTitle" idx="5"/>
          </p:nvPr>
        </p:nvSpPr>
        <p:spPr>
          <a:xfrm>
            <a:off x="3398191" y="1637321"/>
            <a:ext cx="23379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Don’t Know…</a:t>
            </a:r>
            <a:endParaRPr dirty="0"/>
          </a:p>
        </p:txBody>
      </p:sp>
      <p:sp>
        <p:nvSpPr>
          <p:cNvPr id="347" name="Google Shape;347;p37"/>
          <p:cNvSpPr txBox="1">
            <a:spLocks noGrp="1"/>
          </p:cNvSpPr>
          <p:nvPr>
            <p:ph type="subTitle" idx="6"/>
          </p:nvPr>
        </p:nvSpPr>
        <p:spPr>
          <a:xfrm>
            <a:off x="6243922" y="1596905"/>
            <a:ext cx="23439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Crossover</a:t>
            </a:r>
            <a:endParaRPr dirty="0"/>
          </a:p>
        </p:txBody>
      </p:sp>
      <p:sp>
        <p:nvSpPr>
          <p:cNvPr id="2" name="Google Shape;789;p55">
            <a:extLst>
              <a:ext uri="{FF2B5EF4-FFF2-40B4-BE49-F238E27FC236}">
                <a16:creationId xmlns:a16="http://schemas.microsoft.com/office/drawing/2014/main" id="{5795DDE7-A947-CB6C-339D-4B031A867356}"/>
              </a:ext>
            </a:extLst>
          </p:cNvPr>
          <p:cNvSpPr/>
          <p:nvPr/>
        </p:nvSpPr>
        <p:spPr>
          <a:xfrm>
            <a:off x="2914075" y="2183138"/>
            <a:ext cx="437928" cy="28933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789;p55">
            <a:extLst>
              <a:ext uri="{FF2B5EF4-FFF2-40B4-BE49-F238E27FC236}">
                <a16:creationId xmlns:a16="http://schemas.microsoft.com/office/drawing/2014/main" id="{9C1AD684-4F3D-2972-44DF-D72B0823A4F4}"/>
              </a:ext>
            </a:extLst>
          </p:cNvPr>
          <p:cNvSpPr/>
          <p:nvPr/>
        </p:nvSpPr>
        <p:spPr>
          <a:xfrm>
            <a:off x="5747117" y="2183138"/>
            <a:ext cx="437928" cy="28933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944FD-EAC6-F653-8321-DFD5011A90EC}"/>
              </a:ext>
            </a:extLst>
          </p:cNvPr>
          <p:cNvSpPr txBox="1"/>
          <p:nvPr/>
        </p:nvSpPr>
        <p:spPr>
          <a:xfrm>
            <a:off x="2973310" y="4126054"/>
            <a:ext cx="3211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  <a:latin typeface="DM Sans" pitchFamily="2" charset="77"/>
              </a:rPr>
              <a:t>Google: </a:t>
            </a:r>
            <a:r>
              <a:rPr lang="en-US" sz="1600" dirty="0">
                <a:solidFill>
                  <a:schemeClr val="tx1"/>
                </a:solidFill>
                <a:latin typeface="DM Sans" pitchFamily="2" charset="77"/>
                <a:hlinkClick r:id="rId3"/>
              </a:rPr>
              <a:t>“&lt;language x&gt; documentation”</a:t>
            </a:r>
            <a:endParaRPr lang="en-US" sz="1600" dirty="0">
              <a:solidFill>
                <a:schemeClr val="tx1"/>
              </a:solidFill>
              <a:latin typeface="DM Sans" pitchFamily="2" charset="77"/>
            </a:endParaRPr>
          </a:p>
        </p:txBody>
      </p:sp>
      <p:sp>
        <p:nvSpPr>
          <p:cNvPr id="4" name="Google Shape;789;p55">
            <a:extLst>
              <a:ext uri="{FF2B5EF4-FFF2-40B4-BE49-F238E27FC236}">
                <a16:creationId xmlns:a16="http://schemas.microsoft.com/office/drawing/2014/main" id="{DE05E0D4-3AE7-2D1A-344C-FC0494D972A2}"/>
              </a:ext>
            </a:extLst>
          </p:cNvPr>
          <p:cNvSpPr/>
          <p:nvPr/>
        </p:nvSpPr>
        <p:spPr>
          <a:xfrm rot="8544096">
            <a:off x="5770973" y="2877279"/>
            <a:ext cx="500912" cy="289330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13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Flow (cont.)</a:t>
            </a:r>
            <a:endParaRPr dirty="0"/>
          </a:p>
        </p:txBody>
      </p:sp>
      <p:sp>
        <p:nvSpPr>
          <p:cNvPr id="346" name="Google Shape;346;p37"/>
          <p:cNvSpPr txBox="1">
            <a:spLocks noGrp="1"/>
          </p:cNvSpPr>
          <p:nvPr>
            <p:ph type="subTitle" idx="1"/>
          </p:nvPr>
        </p:nvSpPr>
        <p:spPr>
          <a:xfrm>
            <a:off x="525103" y="1596905"/>
            <a:ext cx="2337900" cy="485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Know…</a:t>
            </a:r>
            <a:endParaRPr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ubTitle" idx="2"/>
          </p:nvPr>
        </p:nvSpPr>
        <p:spPr>
          <a:xfrm>
            <a:off x="530128" y="2067096"/>
            <a:ext cx="2348926" cy="9940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“&lt;language x&gt; has a HTTP library with standard HTTP methods.”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342" name="Google Shape;342;p37"/>
          <p:cNvSpPr txBox="1">
            <a:spLocks noGrp="1"/>
          </p:cNvSpPr>
          <p:nvPr>
            <p:ph type="subTitle" idx="3"/>
          </p:nvPr>
        </p:nvSpPr>
        <p:spPr>
          <a:xfrm>
            <a:off x="3387025" y="2067096"/>
            <a:ext cx="2348926" cy="1790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“How to use the HTTP methods of the library .”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“How &lt;language x&gt; handles data types and data storage.”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343" name="Google Shape;343;p37"/>
          <p:cNvSpPr txBox="1">
            <a:spLocks noGrp="1"/>
          </p:cNvSpPr>
          <p:nvPr>
            <p:ph type="subTitle" idx="4"/>
          </p:nvPr>
        </p:nvSpPr>
        <p:spPr>
          <a:xfrm>
            <a:off x="6243922" y="2067095"/>
            <a:ext cx="2348926" cy="1290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“Other languages have functions that return data with certain types or made available in data structures”.</a:t>
            </a:r>
            <a:endParaRPr lang="en-US" dirty="0"/>
          </a:p>
        </p:txBody>
      </p:sp>
      <p:sp>
        <p:nvSpPr>
          <p:cNvPr id="344" name="Google Shape;344;p37"/>
          <p:cNvSpPr txBox="1">
            <a:spLocks noGrp="1"/>
          </p:cNvSpPr>
          <p:nvPr>
            <p:ph type="subTitle" idx="5"/>
          </p:nvPr>
        </p:nvSpPr>
        <p:spPr>
          <a:xfrm>
            <a:off x="3398191" y="1637321"/>
            <a:ext cx="23379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Don’t Know…</a:t>
            </a:r>
            <a:endParaRPr dirty="0"/>
          </a:p>
        </p:txBody>
      </p:sp>
      <p:sp>
        <p:nvSpPr>
          <p:cNvPr id="347" name="Google Shape;347;p37"/>
          <p:cNvSpPr txBox="1">
            <a:spLocks noGrp="1"/>
          </p:cNvSpPr>
          <p:nvPr>
            <p:ph type="subTitle" idx="6"/>
          </p:nvPr>
        </p:nvSpPr>
        <p:spPr>
          <a:xfrm>
            <a:off x="6243922" y="1596905"/>
            <a:ext cx="23439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Crossover</a:t>
            </a:r>
            <a:endParaRPr dirty="0"/>
          </a:p>
        </p:txBody>
      </p:sp>
      <p:sp>
        <p:nvSpPr>
          <p:cNvPr id="2" name="Google Shape;789;p55">
            <a:extLst>
              <a:ext uri="{FF2B5EF4-FFF2-40B4-BE49-F238E27FC236}">
                <a16:creationId xmlns:a16="http://schemas.microsoft.com/office/drawing/2014/main" id="{5795DDE7-A947-CB6C-339D-4B031A867356}"/>
              </a:ext>
            </a:extLst>
          </p:cNvPr>
          <p:cNvSpPr/>
          <p:nvPr/>
        </p:nvSpPr>
        <p:spPr>
          <a:xfrm>
            <a:off x="2914075" y="2183138"/>
            <a:ext cx="437928" cy="28933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789;p55">
            <a:extLst>
              <a:ext uri="{FF2B5EF4-FFF2-40B4-BE49-F238E27FC236}">
                <a16:creationId xmlns:a16="http://schemas.microsoft.com/office/drawing/2014/main" id="{9C1AD684-4F3D-2972-44DF-D72B0823A4F4}"/>
              </a:ext>
            </a:extLst>
          </p:cNvPr>
          <p:cNvSpPr/>
          <p:nvPr/>
        </p:nvSpPr>
        <p:spPr>
          <a:xfrm>
            <a:off x="5747117" y="2183138"/>
            <a:ext cx="437928" cy="28933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944FD-EAC6-F653-8321-DFD5011A90EC}"/>
              </a:ext>
            </a:extLst>
          </p:cNvPr>
          <p:cNvSpPr txBox="1"/>
          <p:nvPr/>
        </p:nvSpPr>
        <p:spPr>
          <a:xfrm>
            <a:off x="2973310" y="4126054"/>
            <a:ext cx="3211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  <a:latin typeface="DM Sans" pitchFamily="2" charset="77"/>
              </a:rPr>
              <a:t>Google: “&lt;language x&gt; data types” or “&lt;language x&gt; classes”</a:t>
            </a:r>
          </a:p>
        </p:txBody>
      </p:sp>
      <p:sp>
        <p:nvSpPr>
          <p:cNvPr id="4" name="Google Shape;789;p55">
            <a:extLst>
              <a:ext uri="{FF2B5EF4-FFF2-40B4-BE49-F238E27FC236}">
                <a16:creationId xmlns:a16="http://schemas.microsoft.com/office/drawing/2014/main" id="{C8DE6C14-09FA-CA7A-DCA5-8DC85D7BCF97}"/>
              </a:ext>
            </a:extLst>
          </p:cNvPr>
          <p:cNvSpPr/>
          <p:nvPr/>
        </p:nvSpPr>
        <p:spPr>
          <a:xfrm rot="8544096">
            <a:off x="5770973" y="2877279"/>
            <a:ext cx="500912" cy="289330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778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 txBox="1">
            <a:spLocks noGrp="1"/>
          </p:cNvSpPr>
          <p:nvPr>
            <p:ph type="subTitle" idx="1"/>
          </p:nvPr>
        </p:nvSpPr>
        <p:spPr>
          <a:xfrm>
            <a:off x="1458150" y="1653931"/>
            <a:ext cx="6227700" cy="18356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ALWAYS RELATE YOUR UNKNOWNS TO SOMETHING YOU ALREADY UNDERSTAND.</a:t>
            </a:r>
          </a:p>
        </p:txBody>
      </p:sp>
      <p:pic>
        <p:nvPicPr>
          <p:cNvPr id="356" name="Google Shape;356;p3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931948" y="3324675"/>
            <a:ext cx="1561575" cy="15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8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flipH="1">
            <a:off x="1592159" y="3400700"/>
            <a:ext cx="1527377" cy="155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8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2699087" y="-633415"/>
            <a:ext cx="1470026" cy="207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Thoughts</a:t>
            </a:r>
            <a:endParaRPr dirty="0"/>
          </a:p>
        </p:txBody>
      </p:sp>
      <p:sp>
        <p:nvSpPr>
          <p:cNvPr id="524" name="Google Shape;524;p47"/>
          <p:cNvSpPr txBox="1">
            <a:spLocks noGrp="1"/>
          </p:cNvSpPr>
          <p:nvPr>
            <p:ph type="subTitle" idx="4294967295"/>
          </p:nvPr>
        </p:nvSpPr>
        <p:spPr>
          <a:xfrm>
            <a:off x="1305677" y="1178875"/>
            <a:ext cx="32664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Figtree"/>
                <a:ea typeface="Figtree"/>
                <a:cs typeface="Figtree"/>
                <a:sym typeface="Figtree"/>
              </a:rPr>
              <a:t>Remain Curious!</a:t>
            </a:r>
            <a:endParaRPr sz="1800" dirty="0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25" name="Google Shape;525;p47"/>
          <p:cNvSpPr txBox="1">
            <a:spLocks noGrp="1"/>
          </p:cNvSpPr>
          <p:nvPr>
            <p:ph type="subTitle" idx="4294967295"/>
          </p:nvPr>
        </p:nvSpPr>
        <p:spPr>
          <a:xfrm>
            <a:off x="1305675" y="1620776"/>
            <a:ext cx="3266400" cy="950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/>
              <a:t>Each answer builds the foundational knowledge to answer new questions.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26" name="Google Shape;526;p47"/>
          <p:cNvSpPr txBox="1">
            <a:spLocks noGrp="1"/>
          </p:cNvSpPr>
          <p:nvPr>
            <p:ph type="subTitle" idx="4294967295"/>
          </p:nvPr>
        </p:nvSpPr>
        <p:spPr>
          <a:xfrm>
            <a:off x="720000" y="2745200"/>
            <a:ext cx="3852000" cy="38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Figtree"/>
                <a:ea typeface="Figtree"/>
                <a:cs typeface="Figtree"/>
                <a:sym typeface="Figtree"/>
              </a:rPr>
              <a:t>Approach</a:t>
            </a:r>
            <a:endParaRPr sz="1800" dirty="0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27" name="Google Shape;527;p47"/>
          <p:cNvSpPr txBox="1">
            <a:spLocks noGrp="1"/>
          </p:cNvSpPr>
          <p:nvPr>
            <p:ph type="subTitle" idx="4294967295"/>
          </p:nvPr>
        </p:nvSpPr>
        <p:spPr>
          <a:xfrm>
            <a:off x="720000" y="3121471"/>
            <a:ext cx="3852000" cy="14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Determine knowns and known unknowns</a:t>
            </a:r>
          </a:p>
          <a:p>
            <a:pPr marL="3429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dirty="0"/>
          </a:p>
          <a:p>
            <a:pPr marL="3429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Formulate questions</a:t>
            </a:r>
          </a:p>
          <a:p>
            <a:pPr marL="3429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dirty="0"/>
          </a:p>
          <a:p>
            <a:pPr marL="3429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Rinse and Repeat</a:t>
            </a:r>
            <a:endParaRPr dirty="0"/>
          </a:p>
        </p:txBody>
      </p:sp>
      <p:sp>
        <p:nvSpPr>
          <p:cNvPr id="535" name="Google Shape;535;p47"/>
          <p:cNvSpPr txBox="1">
            <a:spLocks noGrp="1"/>
          </p:cNvSpPr>
          <p:nvPr>
            <p:ph type="subTitle" idx="4294967295"/>
          </p:nvPr>
        </p:nvSpPr>
        <p:spPr>
          <a:xfrm>
            <a:off x="4880472" y="1184190"/>
            <a:ext cx="14802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Figtree"/>
                <a:ea typeface="Figtree"/>
                <a:cs typeface="Figtree"/>
                <a:sym typeface="Figtree"/>
              </a:rPr>
              <a:t>Key takeaway 1</a:t>
            </a:r>
            <a:endParaRPr sz="1400" dirty="0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36" name="Google Shape;536;p47"/>
          <p:cNvSpPr txBox="1">
            <a:spLocks noGrp="1"/>
          </p:cNvSpPr>
          <p:nvPr>
            <p:ph type="subTitle" idx="4294967295"/>
          </p:nvPr>
        </p:nvSpPr>
        <p:spPr>
          <a:xfrm>
            <a:off x="4880447" y="2400525"/>
            <a:ext cx="14802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Figtree"/>
                <a:ea typeface="Figtree"/>
                <a:cs typeface="Figtree"/>
                <a:sym typeface="Figtree"/>
              </a:rPr>
              <a:t>Key takeaway 2</a:t>
            </a:r>
            <a:endParaRPr sz="1400" dirty="0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37" name="Google Shape;537;p47"/>
          <p:cNvSpPr txBox="1">
            <a:spLocks noGrp="1"/>
          </p:cNvSpPr>
          <p:nvPr>
            <p:ph type="subTitle" idx="4294967295"/>
          </p:nvPr>
        </p:nvSpPr>
        <p:spPr>
          <a:xfrm>
            <a:off x="6360647" y="1184190"/>
            <a:ext cx="23718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Clr>
                <a:schemeClr val="tx1"/>
              </a:buClr>
              <a:buNone/>
            </a:pPr>
            <a:r>
              <a:rPr lang="en-US" dirty="0">
                <a:solidFill>
                  <a:schemeClr val="tx1"/>
                </a:solidFill>
                <a:latin typeface="DM Sans" pitchFamily="2" charset="77"/>
              </a:rPr>
              <a:t>Turn each complex ”problem” into a small collection of simple problems.</a:t>
            </a:r>
          </a:p>
        </p:txBody>
      </p:sp>
      <p:sp>
        <p:nvSpPr>
          <p:cNvPr id="538" name="Google Shape;538;p47"/>
          <p:cNvSpPr txBox="1">
            <a:spLocks noGrp="1"/>
          </p:cNvSpPr>
          <p:nvPr>
            <p:ph type="subTitle" idx="4294967295"/>
          </p:nvPr>
        </p:nvSpPr>
        <p:spPr>
          <a:xfrm>
            <a:off x="6360622" y="2400525"/>
            <a:ext cx="23718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Clr>
                <a:schemeClr val="tx1"/>
              </a:buClr>
              <a:buNone/>
            </a:pPr>
            <a:r>
              <a:rPr lang="en-US" dirty="0">
                <a:solidFill>
                  <a:schemeClr val="tx1"/>
                </a:solidFill>
                <a:latin typeface="DM Sans" pitchFamily="2" charset="77"/>
              </a:rPr>
              <a:t>The solution is never as important as the understanding gained from it.</a:t>
            </a:r>
          </a:p>
        </p:txBody>
      </p:sp>
      <p:grpSp>
        <p:nvGrpSpPr>
          <p:cNvPr id="539" name="Google Shape;539;p47"/>
          <p:cNvGrpSpPr/>
          <p:nvPr/>
        </p:nvGrpSpPr>
        <p:grpSpPr>
          <a:xfrm>
            <a:off x="860307" y="1231935"/>
            <a:ext cx="359269" cy="335780"/>
            <a:chOff x="1748582" y="3372635"/>
            <a:chExt cx="359269" cy="335780"/>
          </a:xfrm>
        </p:grpSpPr>
        <p:sp>
          <p:nvSpPr>
            <p:cNvPr id="540" name="Google Shape;540;p47"/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1" name="Google Shape;541;p47"/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</p:grpSpPr>
          <p:sp>
            <p:nvSpPr>
              <p:cNvPr id="542" name="Google Shape;542;p47"/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47"/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47"/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536;p47">
            <a:extLst>
              <a:ext uri="{FF2B5EF4-FFF2-40B4-BE49-F238E27FC236}">
                <a16:creationId xmlns:a16="http://schemas.microsoft.com/office/drawing/2014/main" id="{0D89BCF5-DF32-D21C-3B07-B93C6AC7C8D4}"/>
              </a:ext>
            </a:extLst>
          </p:cNvPr>
          <p:cNvSpPr txBox="1">
            <a:spLocks/>
          </p:cNvSpPr>
          <p:nvPr/>
        </p:nvSpPr>
        <p:spPr>
          <a:xfrm>
            <a:off x="4880472" y="3616860"/>
            <a:ext cx="14802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buFont typeface="DM Sans"/>
              <a:buNone/>
            </a:pPr>
            <a:r>
              <a:rPr lang="en-US" sz="1400" dirty="0">
                <a:latin typeface="Figtree"/>
                <a:ea typeface="Figtree"/>
                <a:cs typeface="Figtree"/>
                <a:sym typeface="Figtree"/>
              </a:rPr>
              <a:t>Key takeaway 3</a:t>
            </a:r>
          </a:p>
        </p:txBody>
      </p:sp>
      <p:sp>
        <p:nvSpPr>
          <p:cNvPr id="3" name="Google Shape;538;p47">
            <a:extLst>
              <a:ext uri="{FF2B5EF4-FFF2-40B4-BE49-F238E27FC236}">
                <a16:creationId xmlns:a16="http://schemas.microsoft.com/office/drawing/2014/main" id="{03510575-561D-3C7B-0ADF-D89DFBBA01D0}"/>
              </a:ext>
            </a:extLst>
          </p:cNvPr>
          <p:cNvSpPr txBox="1">
            <a:spLocks/>
          </p:cNvSpPr>
          <p:nvPr/>
        </p:nvSpPr>
        <p:spPr>
          <a:xfrm>
            <a:off x="6360647" y="3616860"/>
            <a:ext cx="2371800" cy="830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buClr>
                <a:schemeClr val="tx1"/>
              </a:buClr>
              <a:buFont typeface="DM Sans"/>
              <a:buNone/>
            </a:pPr>
            <a:r>
              <a:rPr lang="en-US" dirty="0">
                <a:solidFill>
                  <a:schemeClr val="tx1"/>
                </a:solidFill>
                <a:latin typeface="DM Sans" pitchFamily="2" charset="77"/>
              </a:rPr>
              <a:t>Draw from your experience. Lots of problems are conceptually similar to one another.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8"/>
          <p:cNvSpPr txBox="1">
            <a:spLocks noGrp="1"/>
          </p:cNvSpPr>
          <p:nvPr>
            <p:ph type="subTitle" idx="1"/>
          </p:nvPr>
        </p:nvSpPr>
        <p:spPr>
          <a:xfrm>
            <a:off x="3604586" y="2815712"/>
            <a:ext cx="1934827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/>
              <a:t>MalakaiSpann.com</a:t>
            </a:r>
            <a:endParaRPr dirty="0"/>
          </a:p>
        </p:txBody>
      </p:sp>
      <p:sp>
        <p:nvSpPr>
          <p:cNvPr id="550" name="Google Shape;550;p48"/>
          <p:cNvSpPr txBox="1">
            <a:spLocks noGrp="1"/>
          </p:cNvSpPr>
          <p:nvPr>
            <p:ph type="ctrTitle"/>
          </p:nvPr>
        </p:nvSpPr>
        <p:spPr>
          <a:xfrm>
            <a:off x="2045940" y="1535544"/>
            <a:ext cx="505212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Stay In Touch</a:t>
            </a:r>
            <a:endParaRPr dirty="0"/>
          </a:p>
        </p:txBody>
      </p:sp>
      <p:sp>
        <p:nvSpPr>
          <p:cNvPr id="551" name="Google Shape;551;p48"/>
          <p:cNvSpPr txBox="1"/>
          <p:nvPr/>
        </p:nvSpPr>
        <p:spPr>
          <a:xfrm>
            <a:off x="2382300" y="4107575"/>
            <a:ext cx="43794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Please keep this slide for attribution</a:t>
            </a:r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2" name="Google Shape;552;p4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353097" y="1700388"/>
            <a:ext cx="1527377" cy="155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8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5400000">
            <a:off x="6610862" y="3989335"/>
            <a:ext cx="1470026" cy="207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8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929336" y="-422712"/>
            <a:ext cx="1561575" cy="1550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2133;p67">
            <a:extLst>
              <a:ext uri="{FF2B5EF4-FFF2-40B4-BE49-F238E27FC236}">
                <a16:creationId xmlns:a16="http://schemas.microsoft.com/office/drawing/2014/main" id="{CC98E73D-4486-CF5F-AA57-184F92258C77}"/>
              </a:ext>
            </a:extLst>
          </p:cNvPr>
          <p:cNvGrpSpPr/>
          <p:nvPr/>
        </p:nvGrpSpPr>
        <p:grpSpPr>
          <a:xfrm>
            <a:off x="3367391" y="2940141"/>
            <a:ext cx="310101" cy="310271"/>
            <a:chOff x="5621097" y="1500761"/>
            <a:chExt cx="371424" cy="355446"/>
          </a:xfrm>
        </p:grpSpPr>
        <p:sp>
          <p:nvSpPr>
            <p:cNvPr id="3" name="Google Shape;12134;p67">
              <a:extLst>
                <a:ext uri="{FF2B5EF4-FFF2-40B4-BE49-F238E27FC236}">
                  <a16:creationId xmlns:a16="http://schemas.microsoft.com/office/drawing/2014/main" id="{D438762E-E6AA-5DD0-3656-3F372E75E593}"/>
                </a:ext>
              </a:extLst>
            </p:cNvPr>
            <p:cNvSpPr/>
            <p:nvPr/>
          </p:nvSpPr>
          <p:spPr>
            <a:xfrm>
              <a:off x="5621097" y="1539721"/>
              <a:ext cx="324061" cy="316486"/>
            </a:xfrm>
            <a:custGeom>
              <a:avLst/>
              <a:gdLst/>
              <a:ahLst/>
              <a:cxnLst/>
              <a:rect l="l" t="t" r="r" b="b"/>
              <a:pathLst>
                <a:path w="10181" h="9943" extrusionOk="0">
                  <a:moveTo>
                    <a:pt x="8811" y="0"/>
                  </a:moveTo>
                  <a:cubicBezTo>
                    <a:pt x="8454" y="0"/>
                    <a:pt x="8109" y="143"/>
                    <a:pt x="7847" y="393"/>
                  </a:cubicBezTo>
                  <a:lnTo>
                    <a:pt x="6906" y="1334"/>
                  </a:lnTo>
                  <a:cubicBezTo>
                    <a:pt x="6835" y="1405"/>
                    <a:pt x="6835" y="1512"/>
                    <a:pt x="6906" y="1584"/>
                  </a:cubicBezTo>
                  <a:cubicBezTo>
                    <a:pt x="6942" y="1620"/>
                    <a:pt x="6986" y="1637"/>
                    <a:pt x="7031" y="1637"/>
                  </a:cubicBezTo>
                  <a:cubicBezTo>
                    <a:pt x="7076" y="1637"/>
                    <a:pt x="7120" y="1620"/>
                    <a:pt x="7156" y="1584"/>
                  </a:cubicBezTo>
                  <a:lnTo>
                    <a:pt x="8097" y="643"/>
                  </a:lnTo>
                  <a:cubicBezTo>
                    <a:pt x="8287" y="453"/>
                    <a:pt x="8549" y="346"/>
                    <a:pt x="8811" y="346"/>
                  </a:cubicBezTo>
                  <a:cubicBezTo>
                    <a:pt x="9085" y="346"/>
                    <a:pt x="9335" y="453"/>
                    <a:pt x="9525" y="643"/>
                  </a:cubicBezTo>
                  <a:cubicBezTo>
                    <a:pt x="9716" y="846"/>
                    <a:pt x="9823" y="1096"/>
                    <a:pt x="9823" y="1358"/>
                  </a:cubicBezTo>
                  <a:cubicBezTo>
                    <a:pt x="9823" y="1631"/>
                    <a:pt x="9716" y="1882"/>
                    <a:pt x="9525" y="2084"/>
                  </a:cubicBezTo>
                  <a:lnTo>
                    <a:pt x="8228" y="3370"/>
                  </a:lnTo>
                  <a:cubicBezTo>
                    <a:pt x="8097" y="3060"/>
                    <a:pt x="7906" y="2763"/>
                    <a:pt x="7668" y="2524"/>
                  </a:cubicBezTo>
                  <a:cubicBezTo>
                    <a:pt x="7162" y="2018"/>
                    <a:pt x="6498" y="1765"/>
                    <a:pt x="5834" y="1765"/>
                  </a:cubicBezTo>
                  <a:cubicBezTo>
                    <a:pt x="5171" y="1765"/>
                    <a:pt x="4507" y="2018"/>
                    <a:pt x="4001" y="2524"/>
                  </a:cubicBezTo>
                  <a:lnTo>
                    <a:pt x="1012" y="5513"/>
                  </a:lnTo>
                  <a:cubicBezTo>
                    <a:pt x="0" y="6525"/>
                    <a:pt x="0" y="8168"/>
                    <a:pt x="1012" y="9180"/>
                  </a:cubicBezTo>
                  <a:cubicBezTo>
                    <a:pt x="1524" y="9680"/>
                    <a:pt x="2191" y="9942"/>
                    <a:pt x="2846" y="9942"/>
                  </a:cubicBezTo>
                  <a:cubicBezTo>
                    <a:pt x="3501" y="9942"/>
                    <a:pt x="4168" y="9680"/>
                    <a:pt x="4680" y="9180"/>
                  </a:cubicBezTo>
                  <a:lnTo>
                    <a:pt x="6263" y="7585"/>
                  </a:lnTo>
                  <a:cubicBezTo>
                    <a:pt x="6346" y="7513"/>
                    <a:pt x="6346" y="7406"/>
                    <a:pt x="6263" y="7335"/>
                  </a:cubicBezTo>
                  <a:cubicBezTo>
                    <a:pt x="6239" y="7305"/>
                    <a:pt x="6201" y="7290"/>
                    <a:pt x="6159" y="7290"/>
                  </a:cubicBezTo>
                  <a:cubicBezTo>
                    <a:pt x="6117" y="7290"/>
                    <a:pt x="6073" y="7305"/>
                    <a:pt x="6037" y="7335"/>
                  </a:cubicBezTo>
                  <a:lnTo>
                    <a:pt x="4441" y="8930"/>
                  </a:lnTo>
                  <a:cubicBezTo>
                    <a:pt x="4025" y="9347"/>
                    <a:pt x="3453" y="9573"/>
                    <a:pt x="2858" y="9573"/>
                  </a:cubicBezTo>
                  <a:cubicBezTo>
                    <a:pt x="2263" y="9573"/>
                    <a:pt x="1703" y="9335"/>
                    <a:pt x="1286" y="8930"/>
                  </a:cubicBezTo>
                  <a:cubicBezTo>
                    <a:pt x="405" y="8049"/>
                    <a:pt x="405" y="6632"/>
                    <a:pt x="1286" y="5775"/>
                  </a:cubicBezTo>
                  <a:lnTo>
                    <a:pt x="4275" y="2774"/>
                  </a:lnTo>
                  <a:cubicBezTo>
                    <a:pt x="4691" y="2358"/>
                    <a:pt x="5251" y="2120"/>
                    <a:pt x="5846" y="2120"/>
                  </a:cubicBezTo>
                  <a:cubicBezTo>
                    <a:pt x="6442" y="2120"/>
                    <a:pt x="7013" y="2358"/>
                    <a:pt x="7430" y="2774"/>
                  </a:cubicBezTo>
                  <a:cubicBezTo>
                    <a:pt x="7680" y="3025"/>
                    <a:pt x="7859" y="3322"/>
                    <a:pt x="7966" y="3656"/>
                  </a:cubicBezTo>
                  <a:lnTo>
                    <a:pt x="6549" y="5072"/>
                  </a:lnTo>
                  <a:cubicBezTo>
                    <a:pt x="6358" y="5263"/>
                    <a:pt x="6108" y="5370"/>
                    <a:pt x="5834" y="5370"/>
                  </a:cubicBezTo>
                  <a:cubicBezTo>
                    <a:pt x="5573" y="5370"/>
                    <a:pt x="5311" y="5263"/>
                    <a:pt x="5120" y="5072"/>
                  </a:cubicBezTo>
                  <a:cubicBezTo>
                    <a:pt x="5037" y="4977"/>
                    <a:pt x="4953" y="4858"/>
                    <a:pt x="4894" y="4739"/>
                  </a:cubicBezTo>
                  <a:cubicBezTo>
                    <a:pt x="4874" y="4670"/>
                    <a:pt x="4798" y="4626"/>
                    <a:pt x="4711" y="4626"/>
                  </a:cubicBezTo>
                  <a:cubicBezTo>
                    <a:pt x="4693" y="4626"/>
                    <a:pt x="4674" y="4628"/>
                    <a:pt x="4656" y="4632"/>
                  </a:cubicBezTo>
                  <a:cubicBezTo>
                    <a:pt x="4572" y="4668"/>
                    <a:pt x="4525" y="4775"/>
                    <a:pt x="4560" y="4882"/>
                  </a:cubicBezTo>
                  <a:cubicBezTo>
                    <a:pt x="4632" y="5037"/>
                    <a:pt x="4715" y="5203"/>
                    <a:pt x="4858" y="5322"/>
                  </a:cubicBezTo>
                  <a:cubicBezTo>
                    <a:pt x="5108" y="5572"/>
                    <a:pt x="5453" y="5727"/>
                    <a:pt x="5823" y="5727"/>
                  </a:cubicBezTo>
                  <a:cubicBezTo>
                    <a:pt x="6192" y="5727"/>
                    <a:pt x="6525" y="5572"/>
                    <a:pt x="6787" y="5322"/>
                  </a:cubicBezTo>
                  <a:lnTo>
                    <a:pt x="9775" y="2334"/>
                  </a:lnTo>
                  <a:cubicBezTo>
                    <a:pt x="10037" y="2084"/>
                    <a:pt x="10180" y="1739"/>
                    <a:pt x="10180" y="1358"/>
                  </a:cubicBezTo>
                  <a:cubicBezTo>
                    <a:pt x="10180" y="989"/>
                    <a:pt x="10037" y="667"/>
                    <a:pt x="9775" y="393"/>
                  </a:cubicBezTo>
                  <a:cubicBezTo>
                    <a:pt x="9525" y="131"/>
                    <a:pt x="9180" y="0"/>
                    <a:pt x="8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2135;p67">
              <a:extLst>
                <a:ext uri="{FF2B5EF4-FFF2-40B4-BE49-F238E27FC236}">
                  <a16:creationId xmlns:a16="http://schemas.microsoft.com/office/drawing/2014/main" id="{799299A2-71FD-55AD-5BE8-F18FD0A3A502}"/>
                </a:ext>
              </a:extLst>
            </p:cNvPr>
            <p:cNvSpPr/>
            <p:nvPr/>
          </p:nvSpPr>
          <p:spPr>
            <a:xfrm>
              <a:off x="5669606" y="1500761"/>
              <a:ext cx="322915" cy="316390"/>
            </a:xfrm>
            <a:custGeom>
              <a:avLst/>
              <a:gdLst/>
              <a:ahLst/>
              <a:cxnLst/>
              <a:rect l="l" t="t" r="r" b="b"/>
              <a:pathLst>
                <a:path w="10145" h="9940" extrusionOk="0">
                  <a:moveTo>
                    <a:pt x="7323" y="1"/>
                  </a:moveTo>
                  <a:cubicBezTo>
                    <a:pt x="6659" y="1"/>
                    <a:pt x="5995" y="254"/>
                    <a:pt x="5489" y="760"/>
                  </a:cubicBezTo>
                  <a:lnTo>
                    <a:pt x="3894" y="2355"/>
                  </a:lnTo>
                  <a:cubicBezTo>
                    <a:pt x="3822" y="2427"/>
                    <a:pt x="3822" y="2534"/>
                    <a:pt x="3894" y="2605"/>
                  </a:cubicBezTo>
                  <a:cubicBezTo>
                    <a:pt x="3935" y="2641"/>
                    <a:pt x="3980" y="2659"/>
                    <a:pt x="4025" y="2659"/>
                  </a:cubicBezTo>
                  <a:cubicBezTo>
                    <a:pt x="4069" y="2659"/>
                    <a:pt x="4114" y="2641"/>
                    <a:pt x="4156" y="2605"/>
                  </a:cubicBezTo>
                  <a:lnTo>
                    <a:pt x="5739" y="1010"/>
                  </a:lnTo>
                  <a:cubicBezTo>
                    <a:pt x="6180" y="569"/>
                    <a:pt x="6754" y="349"/>
                    <a:pt x="7326" y="349"/>
                  </a:cubicBezTo>
                  <a:cubicBezTo>
                    <a:pt x="7897" y="349"/>
                    <a:pt x="8466" y="569"/>
                    <a:pt x="8894" y="1010"/>
                  </a:cubicBezTo>
                  <a:cubicBezTo>
                    <a:pt x="9775" y="1891"/>
                    <a:pt x="9775" y="3308"/>
                    <a:pt x="8894" y="4165"/>
                  </a:cubicBezTo>
                  <a:lnTo>
                    <a:pt x="5906" y="7154"/>
                  </a:lnTo>
                  <a:cubicBezTo>
                    <a:pt x="5489" y="7570"/>
                    <a:pt x="4930" y="7808"/>
                    <a:pt x="4334" y="7808"/>
                  </a:cubicBezTo>
                  <a:cubicBezTo>
                    <a:pt x="3739" y="7808"/>
                    <a:pt x="3167" y="7570"/>
                    <a:pt x="2751" y="7154"/>
                  </a:cubicBezTo>
                  <a:cubicBezTo>
                    <a:pt x="2501" y="6904"/>
                    <a:pt x="2322" y="6606"/>
                    <a:pt x="2215" y="6284"/>
                  </a:cubicBezTo>
                  <a:lnTo>
                    <a:pt x="3632" y="4868"/>
                  </a:lnTo>
                  <a:cubicBezTo>
                    <a:pt x="3822" y="4677"/>
                    <a:pt x="4072" y="4570"/>
                    <a:pt x="4346" y="4570"/>
                  </a:cubicBezTo>
                  <a:cubicBezTo>
                    <a:pt x="4608" y="4570"/>
                    <a:pt x="4870" y="4677"/>
                    <a:pt x="5061" y="4868"/>
                  </a:cubicBezTo>
                  <a:cubicBezTo>
                    <a:pt x="5144" y="4951"/>
                    <a:pt x="5227" y="5070"/>
                    <a:pt x="5287" y="5189"/>
                  </a:cubicBezTo>
                  <a:cubicBezTo>
                    <a:pt x="5305" y="5263"/>
                    <a:pt x="5374" y="5308"/>
                    <a:pt x="5453" y="5308"/>
                  </a:cubicBezTo>
                  <a:cubicBezTo>
                    <a:pt x="5477" y="5308"/>
                    <a:pt x="5501" y="5304"/>
                    <a:pt x="5525" y="5296"/>
                  </a:cubicBezTo>
                  <a:cubicBezTo>
                    <a:pt x="5608" y="5272"/>
                    <a:pt x="5656" y="5165"/>
                    <a:pt x="5620" y="5058"/>
                  </a:cubicBezTo>
                  <a:cubicBezTo>
                    <a:pt x="5549" y="4891"/>
                    <a:pt x="5465" y="4737"/>
                    <a:pt x="5322" y="4618"/>
                  </a:cubicBezTo>
                  <a:cubicBezTo>
                    <a:pt x="5072" y="4356"/>
                    <a:pt x="4727" y="4213"/>
                    <a:pt x="4358" y="4213"/>
                  </a:cubicBezTo>
                  <a:cubicBezTo>
                    <a:pt x="3989" y="4213"/>
                    <a:pt x="3656" y="4356"/>
                    <a:pt x="3394" y="4618"/>
                  </a:cubicBezTo>
                  <a:lnTo>
                    <a:pt x="1929" y="6070"/>
                  </a:lnTo>
                  <a:cubicBezTo>
                    <a:pt x="1905" y="6082"/>
                    <a:pt x="1893" y="6106"/>
                    <a:pt x="1870" y="6130"/>
                  </a:cubicBezTo>
                  <a:lnTo>
                    <a:pt x="405" y="7606"/>
                  </a:lnTo>
                  <a:cubicBezTo>
                    <a:pt x="143" y="7856"/>
                    <a:pt x="0" y="8201"/>
                    <a:pt x="0" y="8570"/>
                  </a:cubicBezTo>
                  <a:cubicBezTo>
                    <a:pt x="0" y="8928"/>
                    <a:pt x="143" y="9273"/>
                    <a:pt x="405" y="9535"/>
                  </a:cubicBezTo>
                  <a:cubicBezTo>
                    <a:pt x="655" y="9785"/>
                    <a:pt x="1001" y="9940"/>
                    <a:pt x="1370" y="9940"/>
                  </a:cubicBezTo>
                  <a:cubicBezTo>
                    <a:pt x="1739" y="9940"/>
                    <a:pt x="2072" y="9785"/>
                    <a:pt x="2334" y="9535"/>
                  </a:cubicBezTo>
                  <a:lnTo>
                    <a:pt x="3275" y="8594"/>
                  </a:lnTo>
                  <a:cubicBezTo>
                    <a:pt x="3346" y="8523"/>
                    <a:pt x="3346" y="8416"/>
                    <a:pt x="3275" y="8344"/>
                  </a:cubicBezTo>
                  <a:cubicBezTo>
                    <a:pt x="3239" y="8309"/>
                    <a:pt x="3194" y="8291"/>
                    <a:pt x="3150" y="8291"/>
                  </a:cubicBezTo>
                  <a:cubicBezTo>
                    <a:pt x="3105" y="8291"/>
                    <a:pt x="3060" y="8309"/>
                    <a:pt x="3025" y="8344"/>
                  </a:cubicBezTo>
                  <a:lnTo>
                    <a:pt x="2084" y="9285"/>
                  </a:lnTo>
                  <a:cubicBezTo>
                    <a:pt x="1893" y="9475"/>
                    <a:pt x="1632" y="9582"/>
                    <a:pt x="1370" y="9582"/>
                  </a:cubicBezTo>
                  <a:cubicBezTo>
                    <a:pt x="1096" y="9582"/>
                    <a:pt x="846" y="9475"/>
                    <a:pt x="655" y="9285"/>
                  </a:cubicBezTo>
                  <a:cubicBezTo>
                    <a:pt x="465" y="9094"/>
                    <a:pt x="358" y="8832"/>
                    <a:pt x="358" y="8570"/>
                  </a:cubicBezTo>
                  <a:cubicBezTo>
                    <a:pt x="358" y="8297"/>
                    <a:pt x="465" y="8047"/>
                    <a:pt x="655" y="7856"/>
                  </a:cubicBezTo>
                  <a:lnTo>
                    <a:pt x="1953" y="6558"/>
                  </a:lnTo>
                  <a:cubicBezTo>
                    <a:pt x="2084" y="6880"/>
                    <a:pt x="2274" y="7177"/>
                    <a:pt x="2513" y="7404"/>
                  </a:cubicBezTo>
                  <a:cubicBezTo>
                    <a:pt x="3001" y="7904"/>
                    <a:pt x="3656" y="8166"/>
                    <a:pt x="4346" y="8166"/>
                  </a:cubicBezTo>
                  <a:cubicBezTo>
                    <a:pt x="5049" y="8166"/>
                    <a:pt x="5680" y="7904"/>
                    <a:pt x="6180" y="7404"/>
                  </a:cubicBezTo>
                  <a:lnTo>
                    <a:pt x="9168" y="4415"/>
                  </a:lnTo>
                  <a:cubicBezTo>
                    <a:pt x="10145" y="3403"/>
                    <a:pt x="10145" y="1772"/>
                    <a:pt x="9156" y="760"/>
                  </a:cubicBezTo>
                  <a:cubicBezTo>
                    <a:pt x="8650" y="254"/>
                    <a:pt x="7987" y="1"/>
                    <a:pt x="7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D663-5300-E5AE-02CF-78EC535C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DDA955-6D06-A0FE-B41B-60680D23201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834112" y="1565664"/>
            <a:ext cx="734700" cy="572700"/>
          </a:xfrm>
        </p:spPr>
        <p:txBody>
          <a:bodyPr/>
          <a:lstStyle/>
          <a:p>
            <a:r>
              <a:rPr lang="en-US" dirty="0"/>
              <a:t>01.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FE917-0D57-105A-03FF-0BD06B52B912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533387" y="3017726"/>
            <a:ext cx="785400" cy="572700"/>
          </a:xfrm>
        </p:spPr>
        <p:txBody>
          <a:bodyPr/>
          <a:lstStyle/>
          <a:p>
            <a:r>
              <a:rPr lang="en-US" dirty="0"/>
              <a:t>04.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6F19A4-17CE-802A-17D7-89827CC30040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5533387" y="1565664"/>
            <a:ext cx="734700" cy="572700"/>
          </a:xfrm>
        </p:spPr>
        <p:txBody>
          <a:bodyPr/>
          <a:lstStyle/>
          <a:p>
            <a:r>
              <a:rPr lang="en-US" dirty="0"/>
              <a:t>02.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105992-99F0-EE8A-A4E4-9793A026EF8E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2911237" y="3017726"/>
            <a:ext cx="734700" cy="572700"/>
          </a:xfrm>
        </p:spPr>
        <p:txBody>
          <a:bodyPr/>
          <a:lstStyle/>
          <a:p>
            <a:r>
              <a:rPr lang="en-US" dirty="0"/>
              <a:t>03.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B15BBD2-C802-C70A-B566-FF2FA3784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8712" y="2067895"/>
            <a:ext cx="2305500" cy="447600"/>
          </a:xfrm>
        </p:spPr>
        <p:txBody>
          <a:bodyPr/>
          <a:lstStyle/>
          <a:p>
            <a:r>
              <a:rPr lang="en-US" dirty="0"/>
              <a:t>Solution Overview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9ACE97A-37B1-D43F-4E00-558896238D80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4747987" y="2067895"/>
            <a:ext cx="2305500" cy="447600"/>
          </a:xfrm>
        </p:spPr>
        <p:txBody>
          <a:bodyPr/>
          <a:lstStyle/>
          <a:p>
            <a:r>
              <a:rPr lang="en-US" dirty="0"/>
              <a:t>This Problem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3A99AE6E-D287-C763-FFC7-14FA3271447D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2125837" y="3519957"/>
            <a:ext cx="2305500" cy="447600"/>
          </a:xfrm>
        </p:spPr>
        <p:txBody>
          <a:bodyPr/>
          <a:lstStyle/>
          <a:p>
            <a:r>
              <a:rPr lang="en-US" dirty="0"/>
              <a:t>”The Problem”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6C287694-CDEF-7A72-37AF-B697116377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798687" y="3520034"/>
            <a:ext cx="2305500" cy="447600"/>
          </a:xfrm>
        </p:spPr>
        <p:txBody>
          <a:bodyPr/>
          <a:lstStyle/>
          <a:p>
            <a:r>
              <a:rPr lang="en-US" dirty="0"/>
              <a:t>Asking Questions</a:t>
            </a:r>
          </a:p>
        </p:txBody>
      </p:sp>
    </p:spTree>
    <p:extLst>
      <p:ext uri="{BB962C8B-B14F-4D97-AF65-F5344CB8AC3E}">
        <p14:creationId xmlns:p14="http://schemas.microsoft.com/office/powerpoint/2010/main" val="3675757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720000" y="628438"/>
            <a:ext cx="445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 Overview</a:t>
            </a:r>
            <a:endParaRPr dirty="0"/>
          </a:p>
        </p:txBody>
      </p:sp>
      <p:sp>
        <p:nvSpPr>
          <p:cNvPr id="272" name="Google Shape;272;p33"/>
          <p:cNvSpPr txBox="1">
            <a:spLocks noGrp="1"/>
          </p:cNvSpPr>
          <p:nvPr>
            <p:ph type="body" idx="1"/>
          </p:nvPr>
        </p:nvSpPr>
        <p:spPr>
          <a:xfrm>
            <a:off x="720000" y="1360563"/>
            <a:ext cx="4458900" cy="31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Language Chosen: </a:t>
            </a:r>
            <a:r>
              <a:rPr lang="en-US" sz="1400" dirty="0">
                <a:hlinkClick r:id="rId3"/>
              </a:rPr>
              <a:t>Zig</a:t>
            </a:r>
            <a:endParaRPr lang="en-US" sz="1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Time to Complete: ~25 hours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Key Features and Concepts:</a:t>
            </a:r>
          </a:p>
          <a:p>
            <a:pPr marL="171450" indent="-171450">
              <a:lnSpc>
                <a:spcPct val="150000"/>
              </a:lnSpc>
            </a:pPr>
            <a:r>
              <a:rPr lang="en-US" sz="1400" dirty="0"/>
              <a:t>Custom String Implementation</a:t>
            </a:r>
          </a:p>
          <a:p>
            <a:pPr marL="628650" lvl="1" indent="-171450" algn="l"/>
            <a:r>
              <a:rPr lang="en-US" sz="1400" dirty="0"/>
              <a:t>Memory Management</a:t>
            </a:r>
          </a:p>
          <a:p>
            <a:pPr marL="171450" indent="-171450">
              <a:lnSpc>
                <a:spcPct val="150000"/>
              </a:lnSpc>
            </a:pPr>
            <a:r>
              <a:rPr lang="en-US" sz="1400" dirty="0"/>
              <a:t>Custom HTML Parser Implementation</a:t>
            </a:r>
          </a:p>
          <a:p>
            <a:pPr marL="628650" lvl="1" indent="-171450" algn="l"/>
            <a:r>
              <a:rPr lang="en-US" sz="1400" dirty="0"/>
              <a:t>Recursion</a:t>
            </a:r>
          </a:p>
          <a:p>
            <a:pPr marL="171450" indent="-171450">
              <a:lnSpc>
                <a:spcPct val="150000"/>
              </a:lnSpc>
            </a:pPr>
            <a:r>
              <a:rPr lang="en-US" sz="1400" dirty="0"/>
              <a:t>Custom Docker Image</a:t>
            </a:r>
          </a:p>
          <a:p>
            <a:pPr marL="628650" lvl="1" indent="-171450" algn="l"/>
            <a:r>
              <a:rPr lang="en-US" sz="1400" dirty="0"/>
              <a:t>Open to Extension, Closed to Modification</a:t>
            </a:r>
          </a:p>
          <a:p>
            <a:pPr marL="171450" indent="-171450"/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3E1A9D6-B4C6-33FA-7696-FED1B598C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0496" y="2967176"/>
            <a:ext cx="2953503" cy="10337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71CD1-A432-5C00-CB6E-323F03819F51}"/>
              </a:ext>
            </a:extLst>
          </p:cNvPr>
          <p:cNvSpPr txBox="1"/>
          <p:nvPr/>
        </p:nvSpPr>
        <p:spPr>
          <a:xfrm>
            <a:off x="5613620" y="4009500"/>
            <a:ext cx="28103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</a:rPr>
              <a:t>Source: </a:t>
            </a:r>
            <a:r>
              <a:rPr lang="en-US" sz="800" dirty="0">
                <a:solidFill>
                  <a:schemeClr val="tx1"/>
                </a:solidFill>
                <a:hlinkClick r:id="rId6"/>
              </a:rPr>
              <a:t>Zig Language Repository</a:t>
            </a: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10" name="Picture 9" descr="A blue letters on a black background&#10;&#10;Description automatically generated">
            <a:extLst>
              <a:ext uri="{FF2B5EF4-FFF2-40B4-BE49-F238E27FC236}">
                <a16:creationId xmlns:a16="http://schemas.microsoft.com/office/drawing/2014/main" id="{72D4B8B4-6899-86AE-A7B7-37C3352DC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9448" y="911626"/>
            <a:ext cx="3094552" cy="7040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30E35A-CCC7-6AFA-BBC5-0F0CA6260578}"/>
              </a:ext>
            </a:extLst>
          </p:cNvPr>
          <p:cNvSpPr txBox="1"/>
          <p:nvPr/>
        </p:nvSpPr>
        <p:spPr>
          <a:xfrm>
            <a:off x="5329448" y="1738639"/>
            <a:ext cx="30945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</a:rPr>
              <a:t>Source: </a:t>
            </a:r>
            <a:r>
              <a:rPr lang="en-US" sz="800" dirty="0">
                <a:solidFill>
                  <a:schemeClr val="tx1"/>
                </a:solidFill>
                <a:hlinkClick r:id="rId8"/>
              </a:rPr>
              <a:t>Docker Media Page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What’s the Problem</a:t>
            </a:r>
            <a:endParaRPr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90F46EBA-0E3B-7053-E400-1875AABC0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4463" y="1345647"/>
            <a:ext cx="3408275" cy="401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Get Something from the Web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AF3FE103-DF87-B530-05AC-A2254AF6767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179099" y="1921367"/>
            <a:ext cx="2967000" cy="10278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Scrape the content of a </a:t>
            </a:r>
            <a:r>
              <a:rPr lang="en-US" dirty="0">
                <a:hlinkClick r:id="rId3"/>
              </a:rPr>
              <a:t>Wikipedia Page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/>
              <a:t>Extract the HTML from the scraped content.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713755CB-3FAB-1AA6-8D33-B7E7FECD2A1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322858" y="3498182"/>
            <a:ext cx="2967000" cy="10278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Extract the table data out of the HTML.</a:t>
            </a:r>
          </a:p>
          <a:p>
            <a:pPr>
              <a:buFont typeface="+mj-lt"/>
              <a:buAutoNum type="arabicPeriod"/>
            </a:pPr>
            <a:r>
              <a:rPr lang="en-US" dirty="0"/>
              <a:t>Output the extracted table data in CSV format.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FD9EBC32-5D74-1C1C-B37E-F9A06325473D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010693" y="3491496"/>
            <a:ext cx="3303812" cy="122643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Create an image capable of building and running the software.</a:t>
            </a:r>
          </a:p>
          <a:p>
            <a:pPr>
              <a:buFont typeface="+mj-lt"/>
              <a:buAutoNum type="arabicPeriod"/>
            </a:pPr>
            <a:r>
              <a:rPr lang="en-US" dirty="0"/>
              <a:t>Configure a container using that image to automatically run the software</a:t>
            </a:r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60832EE7-109B-1BD8-71E4-3D4A181B2216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1212539" y="3025998"/>
            <a:ext cx="3187638" cy="401400"/>
          </a:xfrm>
        </p:spPr>
        <p:txBody>
          <a:bodyPr/>
          <a:lstStyle/>
          <a:p>
            <a:r>
              <a:rPr lang="en-US" dirty="0"/>
              <a:t>Do Something with It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3F26AE10-0185-B491-290D-A8A580B228D3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5068780" y="3025998"/>
            <a:ext cx="3187638" cy="401400"/>
          </a:xfrm>
        </p:spPr>
        <p:txBody>
          <a:bodyPr/>
          <a:lstStyle/>
          <a:p>
            <a:r>
              <a:rPr lang="en-US" dirty="0"/>
              <a:t>Containerize It All</a:t>
            </a:r>
          </a:p>
        </p:txBody>
      </p:sp>
      <p:sp>
        <p:nvSpPr>
          <p:cNvPr id="33" name="Subtitle 18">
            <a:extLst>
              <a:ext uri="{FF2B5EF4-FFF2-40B4-BE49-F238E27FC236}">
                <a16:creationId xmlns:a16="http://schemas.microsoft.com/office/drawing/2014/main" id="{A91D150A-192B-2251-89AD-979791091B8F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212539" y="2000230"/>
            <a:ext cx="2967000" cy="87007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Only use the assigned language, its standard library, and built-in features</a:t>
            </a:r>
          </a:p>
        </p:txBody>
      </p:sp>
      <p:sp>
        <p:nvSpPr>
          <p:cNvPr id="34" name="Subtitle 20">
            <a:extLst>
              <a:ext uri="{FF2B5EF4-FFF2-40B4-BE49-F238E27FC236}">
                <a16:creationId xmlns:a16="http://schemas.microsoft.com/office/drawing/2014/main" id="{34EB66BA-DD2B-6A76-3D48-FEF9D36B169D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931397" y="1345647"/>
            <a:ext cx="3529284" cy="629850"/>
          </a:xfrm>
        </p:spPr>
        <p:txBody>
          <a:bodyPr/>
          <a:lstStyle/>
          <a:p>
            <a:r>
              <a:rPr lang="en-US" dirty="0"/>
              <a:t>Use the Given Language </a:t>
            </a:r>
          </a:p>
          <a:p>
            <a:r>
              <a:rPr lang="en-US" dirty="0"/>
              <a:t>(&amp; nothing but)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>
            <a:spLocks noGrp="1"/>
          </p:cNvSpPr>
          <p:nvPr>
            <p:ph type="title"/>
          </p:nvPr>
        </p:nvSpPr>
        <p:spPr>
          <a:xfrm>
            <a:off x="719999" y="628438"/>
            <a:ext cx="76845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Problem with “Problems”</a:t>
            </a:r>
            <a:endParaRPr dirty="0"/>
          </a:p>
        </p:txBody>
      </p:sp>
      <p:sp>
        <p:nvSpPr>
          <p:cNvPr id="293" name="Google Shape;293;p35"/>
          <p:cNvSpPr txBox="1">
            <a:spLocks noGrp="1"/>
          </p:cNvSpPr>
          <p:nvPr>
            <p:ph type="body" idx="1"/>
          </p:nvPr>
        </p:nvSpPr>
        <p:spPr>
          <a:xfrm>
            <a:off x="5247860" y="2130950"/>
            <a:ext cx="3546282" cy="12483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Problems are often presented in their largest, most intimidating form.</a:t>
            </a:r>
          </a:p>
        </p:txBody>
      </p:sp>
      <p:pic>
        <p:nvPicPr>
          <p:cNvPr id="12" name="Picture 11" descr="A puzzle of a starry night&#10;&#10;Description automatically generated">
            <a:extLst>
              <a:ext uri="{FF2B5EF4-FFF2-40B4-BE49-F238E27FC236}">
                <a16:creationId xmlns:a16="http://schemas.microsoft.com/office/drawing/2014/main" id="{9A4906D5-CE2C-62E5-E2DA-9CA9BC2F1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1296063"/>
            <a:ext cx="4325055" cy="34583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E47C6B-0B66-1101-1DE3-1A49C10854F2}"/>
              </a:ext>
            </a:extLst>
          </p:cNvPr>
          <p:cNvSpPr txBox="1"/>
          <p:nvPr/>
        </p:nvSpPr>
        <p:spPr>
          <a:xfrm>
            <a:off x="3632488" y="4849315"/>
            <a:ext cx="14125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</a:rPr>
              <a:t>Source: </a:t>
            </a:r>
            <a:r>
              <a:rPr lang="en-US" sz="800" dirty="0">
                <a:solidFill>
                  <a:schemeClr val="tx1"/>
                </a:solidFill>
                <a:hlinkClick r:id="rId4"/>
              </a:rPr>
              <a:t>Pomegranate.com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DC46528-7877-5581-0F17-8BB9C37905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267" y="1188590"/>
            <a:ext cx="3478351" cy="492600"/>
          </a:xfrm>
        </p:spPr>
        <p:txBody>
          <a:bodyPr/>
          <a:lstStyle/>
          <a:p>
            <a:r>
              <a:rPr lang="en-US" dirty="0"/>
              <a:t>How Problems are Introduced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DCE2BE6-AA8D-78D3-80AC-0F22DF5A4FA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967201" y="2391226"/>
            <a:ext cx="4261898" cy="492600"/>
          </a:xfrm>
        </p:spPr>
        <p:txBody>
          <a:bodyPr/>
          <a:lstStyle/>
          <a:p>
            <a:r>
              <a:rPr lang="en-US" dirty="0"/>
              <a:t>What Problems Actually Are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057CB1-81C0-F942-5665-7A77DA060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vs Reality</a:t>
            </a:r>
          </a:p>
        </p:txBody>
      </p:sp>
      <p:grpSp>
        <p:nvGrpSpPr>
          <p:cNvPr id="10" name="Google Shape;793;p55">
            <a:extLst>
              <a:ext uri="{FF2B5EF4-FFF2-40B4-BE49-F238E27FC236}">
                <a16:creationId xmlns:a16="http://schemas.microsoft.com/office/drawing/2014/main" id="{4B6F58BA-D85B-59CA-5C85-5FB09ABF2F11}"/>
              </a:ext>
            </a:extLst>
          </p:cNvPr>
          <p:cNvGrpSpPr/>
          <p:nvPr/>
        </p:nvGrpSpPr>
        <p:grpSpPr>
          <a:xfrm>
            <a:off x="706972" y="2228673"/>
            <a:ext cx="434433" cy="384399"/>
            <a:chOff x="4660325" y="1866850"/>
            <a:chExt cx="68350" cy="58100"/>
          </a:xfrm>
        </p:grpSpPr>
        <p:sp>
          <p:nvSpPr>
            <p:cNvPr id="11" name="Google Shape;794;p55">
              <a:extLst>
                <a:ext uri="{FF2B5EF4-FFF2-40B4-BE49-F238E27FC236}">
                  <a16:creationId xmlns:a16="http://schemas.microsoft.com/office/drawing/2014/main" id="{E55E1FBA-899C-F12A-3C93-995F12B23A0A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5;p55">
              <a:extLst>
                <a:ext uri="{FF2B5EF4-FFF2-40B4-BE49-F238E27FC236}">
                  <a16:creationId xmlns:a16="http://schemas.microsoft.com/office/drawing/2014/main" id="{3AE6B425-7C90-BA9A-8612-FC8EAF4230ED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793;p55">
            <a:extLst>
              <a:ext uri="{FF2B5EF4-FFF2-40B4-BE49-F238E27FC236}">
                <a16:creationId xmlns:a16="http://schemas.microsoft.com/office/drawing/2014/main" id="{1E5EC800-1B77-FB5F-A74B-3B459F13EEBD}"/>
              </a:ext>
            </a:extLst>
          </p:cNvPr>
          <p:cNvGrpSpPr/>
          <p:nvPr/>
        </p:nvGrpSpPr>
        <p:grpSpPr>
          <a:xfrm>
            <a:off x="1336217" y="2246281"/>
            <a:ext cx="434433" cy="384399"/>
            <a:chOff x="4660325" y="1866850"/>
            <a:chExt cx="68350" cy="58100"/>
          </a:xfrm>
          <a:solidFill>
            <a:schemeClr val="tx2"/>
          </a:solidFill>
        </p:grpSpPr>
        <p:sp>
          <p:nvSpPr>
            <p:cNvPr id="14" name="Google Shape;794;p55">
              <a:extLst>
                <a:ext uri="{FF2B5EF4-FFF2-40B4-BE49-F238E27FC236}">
                  <a16:creationId xmlns:a16="http://schemas.microsoft.com/office/drawing/2014/main" id="{3B4050BC-8270-73FE-9E05-7DC0609E004D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95;p55">
              <a:extLst>
                <a:ext uri="{FF2B5EF4-FFF2-40B4-BE49-F238E27FC236}">
                  <a16:creationId xmlns:a16="http://schemas.microsoft.com/office/drawing/2014/main" id="{99B0252E-BE29-B33A-8E14-D4DC29B5ECEE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793;p55">
            <a:extLst>
              <a:ext uri="{FF2B5EF4-FFF2-40B4-BE49-F238E27FC236}">
                <a16:creationId xmlns:a16="http://schemas.microsoft.com/office/drawing/2014/main" id="{10691269-B5C3-EB2C-37CB-E3E02D153C43}"/>
              </a:ext>
            </a:extLst>
          </p:cNvPr>
          <p:cNvGrpSpPr/>
          <p:nvPr/>
        </p:nvGrpSpPr>
        <p:grpSpPr>
          <a:xfrm>
            <a:off x="1924389" y="2253201"/>
            <a:ext cx="434433" cy="384399"/>
            <a:chOff x="4660325" y="1866850"/>
            <a:chExt cx="68350" cy="58100"/>
          </a:xfrm>
        </p:grpSpPr>
        <p:sp>
          <p:nvSpPr>
            <p:cNvPr id="17" name="Google Shape;794;p55">
              <a:extLst>
                <a:ext uri="{FF2B5EF4-FFF2-40B4-BE49-F238E27FC236}">
                  <a16:creationId xmlns:a16="http://schemas.microsoft.com/office/drawing/2014/main" id="{2DD8D4DE-A1A3-253C-C95C-6803DD3AD889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795;p55">
              <a:extLst>
                <a:ext uri="{FF2B5EF4-FFF2-40B4-BE49-F238E27FC236}">
                  <a16:creationId xmlns:a16="http://schemas.microsoft.com/office/drawing/2014/main" id="{486F9F06-C8B9-2DF7-0C2F-AE0591E3B01A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" name="Google Shape;793;p55">
            <a:extLst>
              <a:ext uri="{FF2B5EF4-FFF2-40B4-BE49-F238E27FC236}">
                <a16:creationId xmlns:a16="http://schemas.microsoft.com/office/drawing/2014/main" id="{88E2454E-B4E1-5D91-1691-C1B469BD8AD5}"/>
              </a:ext>
            </a:extLst>
          </p:cNvPr>
          <p:cNvGrpSpPr/>
          <p:nvPr/>
        </p:nvGrpSpPr>
        <p:grpSpPr>
          <a:xfrm>
            <a:off x="2553634" y="2246280"/>
            <a:ext cx="434433" cy="384399"/>
            <a:chOff x="4660325" y="1866850"/>
            <a:chExt cx="68350" cy="58100"/>
          </a:xfrm>
          <a:solidFill>
            <a:schemeClr val="accent2"/>
          </a:solidFill>
        </p:grpSpPr>
        <p:sp>
          <p:nvSpPr>
            <p:cNvPr id="20" name="Google Shape;794;p55">
              <a:extLst>
                <a:ext uri="{FF2B5EF4-FFF2-40B4-BE49-F238E27FC236}">
                  <a16:creationId xmlns:a16="http://schemas.microsoft.com/office/drawing/2014/main" id="{009D7BCD-9F42-0FC7-87C2-200473A4B0E6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5;p55">
              <a:extLst>
                <a:ext uri="{FF2B5EF4-FFF2-40B4-BE49-F238E27FC236}">
                  <a16:creationId xmlns:a16="http://schemas.microsoft.com/office/drawing/2014/main" id="{F44C534F-2CE0-1711-CFA4-24B6DAB7B804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793;p55">
            <a:extLst>
              <a:ext uri="{FF2B5EF4-FFF2-40B4-BE49-F238E27FC236}">
                <a16:creationId xmlns:a16="http://schemas.microsoft.com/office/drawing/2014/main" id="{B47137BE-ED1E-1906-9A80-70EEF484047D}"/>
              </a:ext>
            </a:extLst>
          </p:cNvPr>
          <p:cNvGrpSpPr/>
          <p:nvPr/>
        </p:nvGrpSpPr>
        <p:grpSpPr>
          <a:xfrm>
            <a:off x="3141806" y="2253201"/>
            <a:ext cx="434433" cy="384399"/>
            <a:chOff x="4660325" y="1866850"/>
            <a:chExt cx="68350" cy="58100"/>
          </a:xfrm>
          <a:solidFill>
            <a:schemeClr val="bg1">
              <a:lumMod val="50000"/>
              <a:lumOff val="50000"/>
            </a:schemeClr>
          </a:solidFill>
        </p:grpSpPr>
        <p:sp>
          <p:nvSpPr>
            <p:cNvPr id="23" name="Google Shape;794;p55">
              <a:extLst>
                <a:ext uri="{FF2B5EF4-FFF2-40B4-BE49-F238E27FC236}">
                  <a16:creationId xmlns:a16="http://schemas.microsoft.com/office/drawing/2014/main" id="{A4EC77FB-F9F5-4A1C-C7FD-4B7D63C72105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5;p55">
              <a:extLst>
                <a:ext uri="{FF2B5EF4-FFF2-40B4-BE49-F238E27FC236}">
                  <a16:creationId xmlns:a16="http://schemas.microsoft.com/office/drawing/2014/main" id="{D5359A0F-4A9A-8CC3-DA3C-4A18136D9C80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348CC4C-FBAB-C892-0578-EBAB3DE912EB}"/>
              </a:ext>
            </a:extLst>
          </p:cNvPr>
          <p:cNvSpPr txBox="1"/>
          <p:nvPr/>
        </p:nvSpPr>
        <p:spPr>
          <a:xfrm>
            <a:off x="738235" y="1860493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D5921D-529B-2A06-4E96-4426481E6F62}"/>
              </a:ext>
            </a:extLst>
          </p:cNvPr>
          <p:cNvSpPr txBox="1"/>
          <p:nvPr/>
        </p:nvSpPr>
        <p:spPr>
          <a:xfrm>
            <a:off x="1336217" y="1860493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3368C-E3F1-DDE5-3F96-B855AE2D3868}"/>
              </a:ext>
            </a:extLst>
          </p:cNvPr>
          <p:cNvSpPr txBox="1"/>
          <p:nvPr/>
        </p:nvSpPr>
        <p:spPr>
          <a:xfrm>
            <a:off x="1934199" y="1860492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18315D-0A16-DCE4-271E-19104C3210CC}"/>
              </a:ext>
            </a:extLst>
          </p:cNvPr>
          <p:cNvSpPr txBox="1"/>
          <p:nvPr/>
        </p:nvSpPr>
        <p:spPr>
          <a:xfrm>
            <a:off x="2581573" y="1866295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4.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4AF80B-7CDB-3AA2-7A57-72401001E033}"/>
              </a:ext>
            </a:extLst>
          </p:cNvPr>
          <p:cNvSpPr txBox="1"/>
          <p:nvPr/>
        </p:nvSpPr>
        <p:spPr>
          <a:xfrm>
            <a:off x="3179555" y="1866295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5.</a:t>
            </a:r>
          </a:p>
        </p:txBody>
      </p:sp>
      <p:grpSp>
        <p:nvGrpSpPr>
          <p:cNvPr id="31" name="Google Shape;793;p55">
            <a:extLst>
              <a:ext uri="{FF2B5EF4-FFF2-40B4-BE49-F238E27FC236}">
                <a16:creationId xmlns:a16="http://schemas.microsoft.com/office/drawing/2014/main" id="{873878A6-4D28-1F1C-1D7B-DE57EEB11082}"/>
              </a:ext>
            </a:extLst>
          </p:cNvPr>
          <p:cNvGrpSpPr/>
          <p:nvPr/>
        </p:nvGrpSpPr>
        <p:grpSpPr>
          <a:xfrm rot="10800000">
            <a:off x="1336217" y="3050359"/>
            <a:ext cx="1379482" cy="1201300"/>
            <a:chOff x="4660325" y="1866850"/>
            <a:chExt cx="68350" cy="58100"/>
          </a:xfrm>
          <a:solidFill>
            <a:schemeClr val="accent1"/>
          </a:solidFill>
        </p:grpSpPr>
        <p:sp>
          <p:nvSpPr>
            <p:cNvPr id="32" name="Google Shape;794;p55">
              <a:extLst>
                <a:ext uri="{FF2B5EF4-FFF2-40B4-BE49-F238E27FC236}">
                  <a16:creationId xmlns:a16="http://schemas.microsoft.com/office/drawing/2014/main" id="{9435691C-0279-8027-E02D-D694B5C01B32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95;p55">
              <a:extLst>
                <a:ext uri="{FF2B5EF4-FFF2-40B4-BE49-F238E27FC236}">
                  <a16:creationId xmlns:a16="http://schemas.microsoft.com/office/drawing/2014/main" id="{4EB570F5-D7E3-C284-56E6-83578657C5D2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793;p55">
            <a:extLst>
              <a:ext uri="{FF2B5EF4-FFF2-40B4-BE49-F238E27FC236}">
                <a16:creationId xmlns:a16="http://schemas.microsoft.com/office/drawing/2014/main" id="{AF2DF16A-5F15-2536-4EB4-823FFFED8B29}"/>
              </a:ext>
            </a:extLst>
          </p:cNvPr>
          <p:cNvGrpSpPr/>
          <p:nvPr/>
        </p:nvGrpSpPr>
        <p:grpSpPr>
          <a:xfrm rot="10800000">
            <a:off x="2761207" y="3241092"/>
            <a:ext cx="902795" cy="731125"/>
            <a:chOff x="4660325" y="1866850"/>
            <a:chExt cx="68350" cy="58100"/>
          </a:xfrm>
          <a:solidFill>
            <a:schemeClr val="accent1">
              <a:lumMod val="90000"/>
            </a:schemeClr>
          </a:solidFill>
        </p:grpSpPr>
        <p:sp>
          <p:nvSpPr>
            <p:cNvPr id="35" name="Google Shape;794;p55">
              <a:extLst>
                <a:ext uri="{FF2B5EF4-FFF2-40B4-BE49-F238E27FC236}">
                  <a16:creationId xmlns:a16="http://schemas.microsoft.com/office/drawing/2014/main" id="{0011C51E-A406-D35B-2CF0-4DBDC1CCC7B8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95;p55">
              <a:extLst>
                <a:ext uri="{FF2B5EF4-FFF2-40B4-BE49-F238E27FC236}">
                  <a16:creationId xmlns:a16="http://schemas.microsoft.com/office/drawing/2014/main" id="{52D36662-6AA6-D76E-43B3-D0539FA73C2E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BD27D31-AF0B-094F-162A-1D256931B0ED}"/>
              </a:ext>
            </a:extLst>
          </p:cNvPr>
          <p:cNvSpPr txBox="1"/>
          <p:nvPr/>
        </p:nvSpPr>
        <p:spPr>
          <a:xfrm>
            <a:off x="1994530" y="4382519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827B63-7E6F-ED1F-E3CE-2CCA8F252EDF}"/>
              </a:ext>
            </a:extLst>
          </p:cNvPr>
          <p:cNvSpPr txBox="1"/>
          <p:nvPr/>
        </p:nvSpPr>
        <p:spPr>
          <a:xfrm>
            <a:off x="3042598" y="438505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1.1</a:t>
            </a:r>
          </a:p>
        </p:txBody>
      </p:sp>
      <p:grpSp>
        <p:nvGrpSpPr>
          <p:cNvPr id="42" name="Google Shape;793;p55">
            <a:extLst>
              <a:ext uri="{FF2B5EF4-FFF2-40B4-BE49-F238E27FC236}">
                <a16:creationId xmlns:a16="http://schemas.microsoft.com/office/drawing/2014/main" id="{5CD9DBD7-A8BB-B0A0-698C-BE6E581E7B26}"/>
              </a:ext>
            </a:extLst>
          </p:cNvPr>
          <p:cNvGrpSpPr/>
          <p:nvPr/>
        </p:nvGrpSpPr>
        <p:grpSpPr>
          <a:xfrm rot="10800000">
            <a:off x="3788174" y="3393233"/>
            <a:ext cx="433133" cy="426844"/>
            <a:chOff x="4660325" y="1866850"/>
            <a:chExt cx="68350" cy="58100"/>
          </a:xfrm>
          <a:solidFill>
            <a:schemeClr val="accent1">
              <a:lumMod val="50000"/>
            </a:schemeClr>
          </a:solidFill>
        </p:grpSpPr>
        <p:sp>
          <p:nvSpPr>
            <p:cNvPr id="43" name="Google Shape;794;p55">
              <a:extLst>
                <a:ext uri="{FF2B5EF4-FFF2-40B4-BE49-F238E27FC236}">
                  <a16:creationId xmlns:a16="http://schemas.microsoft.com/office/drawing/2014/main" id="{EB6099CD-0902-546D-B50A-9DB6EBC2697D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95;p55">
              <a:extLst>
                <a:ext uri="{FF2B5EF4-FFF2-40B4-BE49-F238E27FC236}">
                  <a16:creationId xmlns:a16="http://schemas.microsoft.com/office/drawing/2014/main" id="{A4F38B66-FBB5-ACBD-D431-04DB9372F1EE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477FBCF-DA72-1CFC-D209-58BA15C7C2E1}"/>
              </a:ext>
            </a:extLst>
          </p:cNvPr>
          <p:cNvSpPr txBox="1"/>
          <p:nvPr/>
        </p:nvSpPr>
        <p:spPr>
          <a:xfrm>
            <a:off x="3817949" y="4390698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1.1…</a:t>
            </a:r>
          </a:p>
        </p:txBody>
      </p:sp>
      <p:grpSp>
        <p:nvGrpSpPr>
          <p:cNvPr id="57" name="Google Shape;793;p55">
            <a:extLst>
              <a:ext uri="{FF2B5EF4-FFF2-40B4-BE49-F238E27FC236}">
                <a16:creationId xmlns:a16="http://schemas.microsoft.com/office/drawing/2014/main" id="{497F6AB8-0208-E56C-656B-C2A300FEE5A0}"/>
              </a:ext>
            </a:extLst>
          </p:cNvPr>
          <p:cNvGrpSpPr/>
          <p:nvPr/>
        </p:nvGrpSpPr>
        <p:grpSpPr>
          <a:xfrm rot="10800000">
            <a:off x="4540026" y="3050359"/>
            <a:ext cx="1379482" cy="1201300"/>
            <a:chOff x="4660325" y="1866850"/>
            <a:chExt cx="68350" cy="58100"/>
          </a:xfrm>
          <a:solidFill>
            <a:schemeClr val="tx2"/>
          </a:solidFill>
        </p:grpSpPr>
        <p:sp>
          <p:nvSpPr>
            <p:cNvPr id="58" name="Google Shape;794;p55">
              <a:extLst>
                <a:ext uri="{FF2B5EF4-FFF2-40B4-BE49-F238E27FC236}">
                  <a16:creationId xmlns:a16="http://schemas.microsoft.com/office/drawing/2014/main" id="{9CFD0C1A-8BD5-3FE1-CB88-58F75B03872F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95;p55">
              <a:extLst>
                <a:ext uri="{FF2B5EF4-FFF2-40B4-BE49-F238E27FC236}">
                  <a16:creationId xmlns:a16="http://schemas.microsoft.com/office/drawing/2014/main" id="{B2DEA93F-84DE-46A6-B7B1-E58B7950F54B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793;p55">
            <a:extLst>
              <a:ext uri="{FF2B5EF4-FFF2-40B4-BE49-F238E27FC236}">
                <a16:creationId xmlns:a16="http://schemas.microsoft.com/office/drawing/2014/main" id="{59503B36-0BBB-EF52-BF26-9D764157D32F}"/>
              </a:ext>
            </a:extLst>
          </p:cNvPr>
          <p:cNvGrpSpPr/>
          <p:nvPr/>
        </p:nvGrpSpPr>
        <p:grpSpPr>
          <a:xfrm rot="10800000">
            <a:off x="5965016" y="3241092"/>
            <a:ext cx="902795" cy="731125"/>
            <a:chOff x="4660325" y="1866850"/>
            <a:chExt cx="68350" cy="58100"/>
          </a:xfrm>
          <a:solidFill>
            <a:schemeClr val="tx2">
              <a:lumMod val="75000"/>
            </a:schemeClr>
          </a:solidFill>
        </p:grpSpPr>
        <p:sp>
          <p:nvSpPr>
            <p:cNvPr id="61" name="Google Shape;794;p55">
              <a:extLst>
                <a:ext uri="{FF2B5EF4-FFF2-40B4-BE49-F238E27FC236}">
                  <a16:creationId xmlns:a16="http://schemas.microsoft.com/office/drawing/2014/main" id="{399A8521-27A4-BE6F-CA8F-004959064044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95;p55">
              <a:extLst>
                <a:ext uri="{FF2B5EF4-FFF2-40B4-BE49-F238E27FC236}">
                  <a16:creationId xmlns:a16="http://schemas.microsoft.com/office/drawing/2014/main" id="{853702F2-96D8-D5AD-A369-2D571B5D1BFD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BBCEF64-E56E-0E42-325D-AEC6F85AF3C7}"/>
              </a:ext>
            </a:extLst>
          </p:cNvPr>
          <p:cNvSpPr txBox="1"/>
          <p:nvPr/>
        </p:nvSpPr>
        <p:spPr>
          <a:xfrm>
            <a:off x="5198339" y="4382519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287146-E886-855D-A16A-2DE67659F07B}"/>
              </a:ext>
            </a:extLst>
          </p:cNvPr>
          <p:cNvSpPr txBox="1"/>
          <p:nvPr/>
        </p:nvSpPr>
        <p:spPr>
          <a:xfrm>
            <a:off x="6246407" y="438505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2.1</a:t>
            </a:r>
          </a:p>
        </p:txBody>
      </p:sp>
      <p:grpSp>
        <p:nvGrpSpPr>
          <p:cNvPr id="65" name="Google Shape;793;p55">
            <a:extLst>
              <a:ext uri="{FF2B5EF4-FFF2-40B4-BE49-F238E27FC236}">
                <a16:creationId xmlns:a16="http://schemas.microsoft.com/office/drawing/2014/main" id="{7B4D3858-C758-4BFE-EF98-8ABA55A82635}"/>
              </a:ext>
            </a:extLst>
          </p:cNvPr>
          <p:cNvGrpSpPr/>
          <p:nvPr/>
        </p:nvGrpSpPr>
        <p:grpSpPr>
          <a:xfrm rot="10800000">
            <a:off x="6991983" y="3393233"/>
            <a:ext cx="433133" cy="426844"/>
            <a:chOff x="4660325" y="1866850"/>
            <a:chExt cx="68350" cy="58100"/>
          </a:xfrm>
          <a:solidFill>
            <a:schemeClr val="tx2">
              <a:lumMod val="50000"/>
            </a:schemeClr>
          </a:solidFill>
        </p:grpSpPr>
        <p:sp>
          <p:nvSpPr>
            <p:cNvPr id="66" name="Google Shape;794;p55">
              <a:extLst>
                <a:ext uri="{FF2B5EF4-FFF2-40B4-BE49-F238E27FC236}">
                  <a16:creationId xmlns:a16="http://schemas.microsoft.com/office/drawing/2014/main" id="{4B8ABC5C-F8A5-A6F5-51F0-E396E7A2EA88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95;p55">
              <a:extLst>
                <a:ext uri="{FF2B5EF4-FFF2-40B4-BE49-F238E27FC236}">
                  <a16:creationId xmlns:a16="http://schemas.microsoft.com/office/drawing/2014/main" id="{F2248CEB-C6B3-8F39-4966-2D189A87D8F4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BF89F3B8-8ADF-C048-0D53-D1D0AFCCED25}"/>
              </a:ext>
            </a:extLst>
          </p:cNvPr>
          <p:cNvSpPr txBox="1"/>
          <p:nvPr/>
        </p:nvSpPr>
        <p:spPr>
          <a:xfrm>
            <a:off x="7021758" y="4390698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2.1…</a:t>
            </a:r>
          </a:p>
        </p:txBody>
      </p:sp>
    </p:spTree>
    <p:extLst>
      <p:ext uri="{BB962C8B-B14F-4D97-AF65-F5344CB8AC3E}">
        <p14:creationId xmlns:p14="http://schemas.microsoft.com/office/powerpoint/2010/main" val="140170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272027-722C-4FE7-5F58-32A9B72F8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Okay, Okay. How?</a:t>
            </a:r>
          </a:p>
        </p:txBody>
      </p:sp>
    </p:spTree>
    <p:extLst>
      <p:ext uri="{BB962C8B-B14F-4D97-AF65-F5344CB8AC3E}">
        <p14:creationId xmlns:p14="http://schemas.microsoft.com/office/powerpoint/2010/main" val="2962528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>
            <a:spLocks noGrp="1"/>
          </p:cNvSpPr>
          <p:nvPr>
            <p:ph type="subTitle" idx="7"/>
          </p:nvPr>
        </p:nvSpPr>
        <p:spPr>
          <a:xfrm>
            <a:off x="720000" y="1767983"/>
            <a:ext cx="2459100" cy="67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Know that You Know?</a:t>
            </a:r>
            <a:endParaRPr dirty="0"/>
          </a:p>
        </p:txBody>
      </p:sp>
      <p:sp>
        <p:nvSpPr>
          <p:cNvPr id="328" name="Google Shape;328;p36"/>
          <p:cNvSpPr txBox="1">
            <a:spLocks noGrp="1"/>
          </p:cNvSpPr>
          <p:nvPr>
            <p:ph type="subTitle" idx="8"/>
          </p:nvPr>
        </p:nvSpPr>
        <p:spPr>
          <a:xfrm>
            <a:off x="3342275" y="1767983"/>
            <a:ext cx="2459100" cy="67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You Know that You Don’t Know?</a:t>
            </a:r>
            <a:endParaRPr dirty="0"/>
          </a:p>
        </p:txBody>
      </p:sp>
      <p:sp>
        <p:nvSpPr>
          <p:cNvPr id="329" name="Google Shape;329;p36"/>
          <p:cNvSpPr txBox="1">
            <a:spLocks noGrp="1"/>
          </p:cNvSpPr>
          <p:nvPr>
            <p:ph type="subTitle" idx="9"/>
          </p:nvPr>
        </p:nvSpPr>
        <p:spPr>
          <a:xfrm>
            <a:off x="5964549" y="1767983"/>
            <a:ext cx="2579376" cy="679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Have You Encountered Something Similar?</a:t>
            </a:r>
            <a:endParaRPr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Art of Asking Questions</a:t>
            </a:r>
            <a:endParaRPr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subTitle" idx="1"/>
          </p:nvPr>
        </p:nvSpPr>
        <p:spPr>
          <a:xfrm>
            <a:off x="720000" y="2529113"/>
            <a:ext cx="2459100" cy="10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list will often be the shortest.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points can also give you an idea of what you don’t know.</a:t>
            </a:r>
            <a:endParaRPr dirty="0"/>
          </a:p>
        </p:txBody>
      </p:sp>
      <p:sp>
        <p:nvSpPr>
          <p:cNvPr id="334" name="Google Shape;334;p36"/>
          <p:cNvSpPr txBox="1">
            <a:spLocks noGrp="1"/>
          </p:cNvSpPr>
          <p:nvPr>
            <p:ph type="subTitle" idx="2"/>
          </p:nvPr>
        </p:nvSpPr>
        <p:spPr>
          <a:xfrm>
            <a:off x="3342274" y="2529113"/>
            <a:ext cx="2459100" cy="10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list may seem to be the shortest, but, it will constantly grow. </a:t>
            </a:r>
            <a:endParaRPr dirty="0"/>
          </a:p>
        </p:txBody>
      </p:sp>
      <p:sp>
        <p:nvSpPr>
          <p:cNvPr id="335" name="Google Shape;335;p36"/>
          <p:cNvSpPr txBox="1">
            <a:spLocks noGrp="1"/>
          </p:cNvSpPr>
          <p:nvPr>
            <p:ph type="subTitle" idx="3"/>
          </p:nvPr>
        </p:nvSpPr>
        <p:spPr>
          <a:xfrm>
            <a:off x="5964548" y="2529113"/>
            <a:ext cx="2459700" cy="10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things you already know could be helpful in understanding what you don’t.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Think of these points as starters for new questions.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5AD9D8-9BAB-2B76-28AF-806CB3A7585A}"/>
              </a:ext>
            </a:extLst>
          </p:cNvPr>
          <p:cNvSpPr txBox="1"/>
          <p:nvPr/>
        </p:nvSpPr>
        <p:spPr>
          <a:xfrm>
            <a:off x="2812544" y="4329143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DM Sans" pitchFamily="2" charset="77"/>
              </a:rPr>
              <a:t>Then, very important, Google it!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Flow</a:t>
            </a:r>
            <a:endParaRPr dirty="0"/>
          </a:p>
        </p:txBody>
      </p:sp>
      <p:sp>
        <p:nvSpPr>
          <p:cNvPr id="346" name="Google Shape;346;p37"/>
          <p:cNvSpPr txBox="1">
            <a:spLocks noGrp="1"/>
          </p:cNvSpPr>
          <p:nvPr>
            <p:ph type="subTitle" idx="1"/>
          </p:nvPr>
        </p:nvSpPr>
        <p:spPr>
          <a:xfrm>
            <a:off x="525103" y="1596905"/>
            <a:ext cx="2337900" cy="485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Know…</a:t>
            </a:r>
            <a:endParaRPr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ubTitle" idx="2"/>
          </p:nvPr>
        </p:nvSpPr>
        <p:spPr>
          <a:xfrm>
            <a:off x="530128" y="2067096"/>
            <a:ext cx="2348926" cy="9940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“I’ll need to access the information from the website in my program.“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342" name="Google Shape;342;p37"/>
          <p:cNvSpPr txBox="1">
            <a:spLocks noGrp="1"/>
          </p:cNvSpPr>
          <p:nvPr>
            <p:ph type="subTitle" idx="3"/>
          </p:nvPr>
        </p:nvSpPr>
        <p:spPr>
          <a:xfrm>
            <a:off x="3387025" y="2067096"/>
            <a:ext cx="2348926" cy="1790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“If &lt;language x&gt; has a way to get information from the internet.”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“How &lt;language y&gt; makes requests to the internet.”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343" name="Google Shape;343;p37"/>
          <p:cNvSpPr txBox="1">
            <a:spLocks noGrp="1"/>
          </p:cNvSpPr>
          <p:nvPr>
            <p:ph type="subTitle" idx="4"/>
          </p:nvPr>
        </p:nvSpPr>
        <p:spPr>
          <a:xfrm>
            <a:off x="6243922" y="2067095"/>
            <a:ext cx="2348926" cy="1290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“In &lt;language y&gt;, there’s a standard module that has a function capable of making ‘requests’ to the.</a:t>
            </a:r>
            <a:endParaRPr lang="en-US" dirty="0"/>
          </a:p>
        </p:txBody>
      </p:sp>
      <p:sp>
        <p:nvSpPr>
          <p:cNvPr id="344" name="Google Shape;344;p37"/>
          <p:cNvSpPr txBox="1">
            <a:spLocks noGrp="1"/>
          </p:cNvSpPr>
          <p:nvPr>
            <p:ph type="subTitle" idx="5"/>
          </p:nvPr>
        </p:nvSpPr>
        <p:spPr>
          <a:xfrm>
            <a:off x="3398191" y="1637321"/>
            <a:ext cx="23379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Don’t Know…</a:t>
            </a:r>
            <a:endParaRPr dirty="0"/>
          </a:p>
        </p:txBody>
      </p:sp>
      <p:sp>
        <p:nvSpPr>
          <p:cNvPr id="347" name="Google Shape;347;p37"/>
          <p:cNvSpPr txBox="1">
            <a:spLocks noGrp="1"/>
          </p:cNvSpPr>
          <p:nvPr>
            <p:ph type="subTitle" idx="6"/>
          </p:nvPr>
        </p:nvSpPr>
        <p:spPr>
          <a:xfrm>
            <a:off x="6243922" y="1596905"/>
            <a:ext cx="23439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Crossover</a:t>
            </a:r>
            <a:endParaRPr dirty="0"/>
          </a:p>
        </p:txBody>
      </p:sp>
      <p:sp>
        <p:nvSpPr>
          <p:cNvPr id="2" name="Google Shape;789;p55">
            <a:extLst>
              <a:ext uri="{FF2B5EF4-FFF2-40B4-BE49-F238E27FC236}">
                <a16:creationId xmlns:a16="http://schemas.microsoft.com/office/drawing/2014/main" id="{5795DDE7-A947-CB6C-339D-4B031A867356}"/>
              </a:ext>
            </a:extLst>
          </p:cNvPr>
          <p:cNvSpPr/>
          <p:nvPr/>
        </p:nvSpPr>
        <p:spPr>
          <a:xfrm>
            <a:off x="2914075" y="2183138"/>
            <a:ext cx="437928" cy="28933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789;p55">
            <a:extLst>
              <a:ext uri="{FF2B5EF4-FFF2-40B4-BE49-F238E27FC236}">
                <a16:creationId xmlns:a16="http://schemas.microsoft.com/office/drawing/2014/main" id="{9C1AD684-4F3D-2972-44DF-D72B0823A4F4}"/>
              </a:ext>
            </a:extLst>
          </p:cNvPr>
          <p:cNvSpPr/>
          <p:nvPr/>
        </p:nvSpPr>
        <p:spPr>
          <a:xfrm>
            <a:off x="5747117" y="2183138"/>
            <a:ext cx="437928" cy="28933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789;p55">
            <a:extLst>
              <a:ext uri="{FF2B5EF4-FFF2-40B4-BE49-F238E27FC236}">
                <a16:creationId xmlns:a16="http://schemas.microsoft.com/office/drawing/2014/main" id="{BEA069D2-8833-F484-C43B-2122900D1757}"/>
              </a:ext>
            </a:extLst>
          </p:cNvPr>
          <p:cNvSpPr/>
          <p:nvPr/>
        </p:nvSpPr>
        <p:spPr>
          <a:xfrm rot="8544096">
            <a:off x="5770973" y="2877279"/>
            <a:ext cx="500912" cy="289330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944FD-EAC6-F653-8321-DFD5011A90EC}"/>
              </a:ext>
            </a:extLst>
          </p:cNvPr>
          <p:cNvSpPr txBox="1"/>
          <p:nvPr/>
        </p:nvSpPr>
        <p:spPr>
          <a:xfrm>
            <a:off x="2973310" y="4126054"/>
            <a:ext cx="3211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  <a:latin typeface="DM Sans" pitchFamily="2" charset="77"/>
              </a:rPr>
              <a:t>Google: </a:t>
            </a:r>
            <a:r>
              <a:rPr lang="en-US" sz="1600" dirty="0">
                <a:solidFill>
                  <a:schemeClr val="tx1"/>
                </a:solidFill>
                <a:latin typeface="DM Sans" pitchFamily="2" charset="77"/>
                <a:hlinkClick r:id="rId3"/>
              </a:rPr>
              <a:t>“&lt;language x&gt; internet requests”</a:t>
            </a:r>
            <a:endParaRPr lang="en-US" sz="1600" dirty="0">
              <a:solidFill>
                <a:schemeClr val="tx1"/>
              </a:solidFill>
              <a:latin typeface="DM Sans" pitchFamily="2" charset="7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in Finance Newsletter by Slidesgo">
  <a:themeElements>
    <a:clrScheme name="Simple Light">
      <a:dk1>
        <a:srgbClr val="FFFFFF"/>
      </a:dk1>
      <a:lt1>
        <a:srgbClr val="25282F"/>
      </a:lt1>
      <a:dk2>
        <a:srgbClr val="6987EE"/>
      </a:dk2>
      <a:lt2>
        <a:srgbClr val="9DC5F1"/>
      </a:lt2>
      <a:accent1>
        <a:srgbClr val="CDBCF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4828</TotalTime>
  <Words>667</Words>
  <Application>Microsoft Macintosh PowerPoint</Application>
  <PresentationFormat>On-screen Show (16:9)</PresentationFormat>
  <Paragraphs>122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Raleway</vt:lpstr>
      <vt:lpstr>Figtree</vt:lpstr>
      <vt:lpstr>Nunito Light</vt:lpstr>
      <vt:lpstr>DM Sans</vt:lpstr>
      <vt:lpstr>Artificial Intelligence in Finance Newsletter by Slidesgo</vt:lpstr>
      <vt:lpstr>Solving Complex Problems</vt:lpstr>
      <vt:lpstr>Content</vt:lpstr>
      <vt:lpstr>Solution Overview</vt:lpstr>
      <vt:lpstr>What’s the Problem</vt:lpstr>
      <vt:lpstr>The Problem with “Problems”</vt:lpstr>
      <vt:lpstr>Perception vs Reality</vt:lpstr>
      <vt:lpstr>Okay, Okay. How?</vt:lpstr>
      <vt:lpstr>The Art of Asking Questions</vt:lpstr>
      <vt:lpstr>Example Flow</vt:lpstr>
      <vt:lpstr>Example Flow (cont.)</vt:lpstr>
      <vt:lpstr>Example Flow (cont.)</vt:lpstr>
      <vt:lpstr>PowerPoint Presentation</vt:lpstr>
      <vt:lpstr>Final Thoughts</vt:lpstr>
      <vt:lpstr>Stay In Touch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Malakai Spann</cp:lastModifiedBy>
  <cp:revision>11</cp:revision>
  <dcterms:modified xsi:type="dcterms:W3CDTF">2025-04-16T04:42:47Z</dcterms:modified>
</cp:coreProperties>
</file>